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6858000" cx="9144000"/>
  <p:notesSz cx="6858000" cy="9144000"/>
  <p:embeddedFontLst>
    <p:embeddedFont>
      <p:font typeface="Roboto"/>
      <p:regular r:id="rId36"/>
      <p:bold r:id="rId37"/>
      <p:italic r:id="rId38"/>
      <p:boldItalic r:id="rId39"/>
    </p:embeddedFont>
    <p:embeddedFont>
      <p:font typeface="EB Garamond Medium"/>
      <p:regular r:id="rId40"/>
      <p:bold r:id="rId41"/>
      <p:italic r:id="rId42"/>
      <p:boldItalic r:id="rId43"/>
    </p:embeddedFont>
    <p:embeddedFont>
      <p:font typeface="EB Garamon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regular.fntdata"/><Relationship Id="rId20" Type="http://schemas.openxmlformats.org/officeDocument/2006/relationships/slide" Target="slides/slide12.xml"/><Relationship Id="rId42" Type="http://schemas.openxmlformats.org/officeDocument/2006/relationships/font" Target="fonts/EBGaramondMedium-italic.fntdata"/><Relationship Id="rId41" Type="http://schemas.openxmlformats.org/officeDocument/2006/relationships/font" Target="fonts/EBGaramondMedium-bold.fntdata"/><Relationship Id="rId22" Type="http://schemas.openxmlformats.org/officeDocument/2006/relationships/slide" Target="slides/slide14.xml"/><Relationship Id="rId44" Type="http://schemas.openxmlformats.org/officeDocument/2006/relationships/font" Target="fonts/EBGaramond-regular.fntdata"/><Relationship Id="rId21" Type="http://schemas.openxmlformats.org/officeDocument/2006/relationships/slide" Target="slides/slide13.xml"/><Relationship Id="rId43" Type="http://schemas.openxmlformats.org/officeDocument/2006/relationships/font" Target="fonts/EBGaramondMedium-boldItalic.fntdata"/><Relationship Id="rId24" Type="http://schemas.openxmlformats.org/officeDocument/2006/relationships/slide" Target="slides/slide16.xml"/><Relationship Id="rId46" Type="http://schemas.openxmlformats.org/officeDocument/2006/relationships/font" Target="fonts/EBGaramond-italic.fntdata"/><Relationship Id="rId23" Type="http://schemas.openxmlformats.org/officeDocument/2006/relationships/slide" Target="slides/slide15.xml"/><Relationship Id="rId45"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font" Target="fonts/EBGaramond-bold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Roboto-bold.fntdata"/><Relationship Id="rId14" Type="http://schemas.openxmlformats.org/officeDocument/2006/relationships/slide" Target="slides/slide6.xml"/><Relationship Id="rId36" Type="http://schemas.openxmlformats.org/officeDocument/2006/relationships/font" Target="fonts/Roboto-regular.fntdata"/><Relationship Id="rId17" Type="http://schemas.openxmlformats.org/officeDocument/2006/relationships/slide" Target="slides/slide9.xml"/><Relationship Id="rId39" Type="http://schemas.openxmlformats.org/officeDocument/2006/relationships/font" Target="fonts/Roboto-boldItalic.fntdata"/><Relationship Id="rId16" Type="http://schemas.openxmlformats.org/officeDocument/2006/relationships/slide" Target="slides/slide8.xml"/><Relationship Id="rId38" Type="http://schemas.openxmlformats.org/officeDocument/2006/relationships/font" Target="fonts/Roboto-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b072d8a42e_1_3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b072d8a42e_1_3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0b6ef902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b0b6ef9021_2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b0b6ef9021_2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b0b6ef9021_2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b0b6ef902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b0b6ef9021_2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0b6ef9021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b0b6ef9021_2_4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b0b6ef9021_2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gb0b6ef9021_2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b0b6ef9021_2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gb0b6ef9021_2_4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b0b6ef9021_2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b0b6ef9021_2_5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0b6ef9021_7_4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90000"/>
              </a:lnSpc>
              <a:spcBef>
                <a:spcPts val="333"/>
              </a:spcBef>
              <a:spcAft>
                <a:spcPts val="0"/>
              </a:spcAft>
              <a:buClr>
                <a:schemeClr val="dk1"/>
              </a:buClr>
              <a:buSzPts val="1665"/>
              <a:buFont typeface="Arial"/>
              <a:buNone/>
            </a:pPr>
            <a:r>
              <a:rPr lang="en-GB" sz="2200">
                <a:solidFill>
                  <a:srgbClr val="202122"/>
                </a:solidFill>
              </a:rPr>
              <a:t>Greenpeace is a NGO which known for its direct actions. It has been described as one of the most visible environmental organizations in the world. </a:t>
            </a:r>
            <a:endParaRPr sz="900"/>
          </a:p>
        </p:txBody>
      </p:sp>
      <p:sp>
        <p:nvSpPr>
          <p:cNvPr id="1292" name="Google Shape;1292;gb0b6ef9021_7_4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b0b6ef9021_7_4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440"/>
              </a:spcBef>
              <a:spcAft>
                <a:spcPts val="0"/>
              </a:spcAft>
              <a:buClr>
                <a:schemeClr val="dk1"/>
              </a:buClr>
              <a:buSzPts val="2200"/>
              <a:buFont typeface="Arial"/>
              <a:buNone/>
            </a:pPr>
            <a:r>
              <a:rPr lang="en-GB" sz="1300">
                <a:solidFill>
                  <a:schemeClr val="dk1"/>
                </a:solidFill>
                <a:latin typeface="EB Garamond"/>
                <a:ea typeface="EB Garamond"/>
                <a:cs typeface="EB Garamond"/>
                <a:sym typeface="EB Garamond"/>
              </a:rPr>
              <a:t>To achieve the SDG goals, partnership plays a key role whether it is between government, NGOs, or any Intergovernmental organizations</a:t>
            </a:r>
            <a:endParaRPr sz="400"/>
          </a:p>
        </p:txBody>
      </p:sp>
      <p:sp>
        <p:nvSpPr>
          <p:cNvPr id="1302" name="Google Shape;1302;gb0b6ef9021_7_4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0b6ef9021_7_4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600"/>
              <a:buFont typeface="Arial"/>
              <a:buNone/>
            </a:pPr>
            <a:r>
              <a:rPr lang="en-GB" sz="1400">
                <a:solidFill>
                  <a:schemeClr val="dk1"/>
                </a:solidFill>
                <a:latin typeface="EB Garamond"/>
                <a:ea typeface="EB Garamond"/>
                <a:cs typeface="EB Garamond"/>
                <a:sym typeface="EB Garamond"/>
              </a:rPr>
              <a:t>It is clear that the policy-making framework to help develop strategies and suitable technologies for biodiversity conservation is a complex challenge at the heart of CBD; particularly in getting different governments and intergovernmental organizations together to pursue a common goal. </a:t>
            </a:r>
            <a:endParaRPr sz="500"/>
          </a:p>
        </p:txBody>
      </p:sp>
      <p:sp>
        <p:nvSpPr>
          <p:cNvPr id="1309" name="Google Shape;1309;gb0b6ef9021_7_4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a7ce5e6e44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a7ce5e6e44_0_8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b0b6ef9021_7_4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340"/>
              </a:spcBef>
              <a:spcAft>
                <a:spcPts val="0"/>
              </a:spcAft>
              <a:buNone/>
            </a:pPr>
            <a:r>
              <a:rPr lang="en-GB" sz="1200">
                <a:solidFill>
                  <a:schemeClr val="dk1"/>
                </a:solidFill>
                <a:latin typeface="Times New Roman"/>
                <a:ea typeface="Times New Roman"/>
                <a:cs typeface="Times New Roman"/>
                <a:sym typeface="Times New Roman"/>
              </a:rPr>
              <a:t>National Focal Points are responsible for providing the information to users about details </a:t>
            </a:r>
            <a:r>
              <a:rPr lang="en-GB" sz="1200">
                <a:solidFill>
                  <a:schemeClr val="dk1"/>
                </a:solidFill>
                <a:latin typeface="Times New Roman"/>
                <a:ea typeface="Times New Roman"/>
                <a:cs typeface="Times New Roman"/>
                <a:sym typeface="Times New Roman"/>
              </a:rPr>
              <a:t>in provider countries in order to gain access</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340"/>
              </a:spcBef>
              <a:spcAft>
                <a:spcPts val="0"/>
              </a:spcAft>
              <a:buClr>
                <a:schemeClr val="dk1"/>
              </a:buClr>
              <a:buSzPts val="1700"/>
              <a:buFont typeface="Arial"/>
              <a:buNone/>
            </a:pPr>
            <a:r>
              <a:rPr lang="en-GB" sz="1200">
                <a:solidFill>
                  <a:schemeClr val="dk1"/>
                </a:solidFill>
                <a:latin typeface="Times New Roman"/>
                <a:ea typeface="Times New Roman"/>
                <a:cs typeface="Times New Roman"/>
                <a:sym typeface="Times New Roman"/>
              </a:rPr>
              <a:t>CNAs are bodies established by governments and are responsible for granting access to users of their genetic resources.</a:t>
            </a:r>
            <a:endParaRPr sz="1200">
              <a:solidFill>
                <a:schemeClr val="dk1"/>
              </a:solidFill>
              <a:latin typeface="Times New Roman"/>
              <a:ea typeface="Times New Roman"/>
              <a:cs typeface="Times New Roman"/>
              <a:sym typeface="Times New Roman"/>
            </a:endParaRPr>
          </a:p>
        </p:txBody>
      </p:sp>
      <p:sp>
        <p:nvSpPr>
          <p:cNvPr id="1331" name="Google Shape;1331;gb0b6ef9021_7_4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b0e88b1ba9_8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b0e88b1ba9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40"/>
              </a:spcBef>
              <a:spcAft>
                <a:spcPts val="0"/>
              </a:spcAft>
              <a:buNone/>
            </a:pPr>
            <a:r>
              <a:rPr lang="en-GB" sz="1000">
                <a:solidFill>
                  <a:schemeClr val="dk1"/>
                </a:solidFill>
                <a:latin typeface="EB Garamond"/>
                <a:ea typeface="EB Garamond"/>
                <a:cs typeface="EB Garamond"/>
                <a:sym typeface="EB Garamond"/>
              </a:rPr>
              <a:t>ABS</a:t>
            </a:r>
            <a:r>
              <a:rPr lang="en-GB" sz="1000">
                <a:solidFill>
                  <a:schemeClr val="dk1"/>
                </a:solidFill>
                <a:latin typeface="EB Garamond"/>
                <a:ea typeface="EB Garamond"/>
                <a:cs typeface="EB Garamond"/>
                <a:sym typeface="EB Garamond"/>
              </a:rPr>
              <a:t> effectiveness has been questioned in international discussions for many years. It is evident that the approach’s success has fallen far short of what was Expected. The reason for this failure is a lack of incentives.</a:t>
            </a:r>
            <a:endParaRPr sz="1000">
              <a:solidFill>
                <a:schemeClr val="dk1"/>
              </a:solidFill>
              <a:latin typeface="EB Garamond"/>
              <a:ea typeface="EB Garamond"/>
              <a:cs typeface="EB Garamond"/>
              <a:sym typeface="EB Garamond"/>
            </a:endParaRPr>
          </a:p>
          <a:p>
            <a:pPr indent="0" lvl="0" marL="0" rtl="0" algn="l">
              <a:spcBef>
                <a:spcPts val="340"/>
              </a:spcBef>
              <a:spcAft>
                <a:spcPts val="0"/>
              </a:spcAft>
              <a:buNone/>
            </a:pPr>
            <a:r>
              <a:rPr lang="en-GB" sz="1000">
                <a:solidFill>
                  <a:schemeClr val="dk1"/>
                </a:solidFill>
                <a:latin typeface="EB Garamond"/>
                <a:ea typeface="EB Garamond"/>
                <a:cs typeface="EB Garamond"/>
                <a:sym typeface="EB Garamond"/>
              </a:rPr>
              <a:t>These shortfalls of ABS can be minimized by designing and allocating rights, manage conservation areas, coordinate activities, negotiate ABS contracts, control compliance, and sanction misappropriation regarding the use of genetic resources. This in turn requires funding for the establishment and maintenance of such institutions. One such Protocol that was introduced was Nagoya Protocol.</a:t>
            </a:r>
            <a:r>
              <a:rPr lang="en-GB" sz="1000">
                <a:solidFill>
                  <a:schemeClr val="dk1"/>
                </a:solidFill>
                <a:highlight>
                  <a:srgbClr val="FFFFFF"/>
                </a:highlight>
                <a:latin typeface="EB Garamond"/>
                <a:ea typeface="EB Garamond"/>
                <a:cs typeface="EB Garamond"/>
                <a:sym typeface="EB Garamond"/>
              </a:rPr>
              <a:t> </a:t>
            </a:r>
            <a:r>
              <a:rPr lang="en-GB" sz="1000">
                <a:solidFill>
                  <a:schemeClr val="dk1"/>
                </a:solidFill>
                <a:highlight>
                  <a:srgbClr val="FFFFFF"/>
                </a:highlight>
                <a:latin typeface="EB Garamond"/>
                <a:ea typeface="EB Garamond"/>
                <a:cs typeface="EB Garamond"/>
                <a:sym typeface="EB Garamond"/>
              </a:rPr>
              <a:t>The Protocol was adopted on 29 October 2010 in Nagoya (Japan) and come into force on 12 October 2014</a:t>
            </a:r>
            <a:endParaRPr sz="1000">
              <a:solidFill>
                <a:schemeClr val="dk1"/>
              </a:solidFill>
              <a:highlight>
                <a:srgbClr val="FFFFFF"/>
              </a:highlight>
              <a:latin typeface="EB Garamond"/>
              <a:ea typeface="EB Garamond"/>
              <a:cs typeface="EB Garamond"/>
              <a:sym typeface="EB Garamond"/>
            </a:endParaRPr>
          </a:p>
          <a:p>
            <a:pPr indent="0" lvl="0" marL="0" rtl="0" algn="l">
              <a:spcBef>
                <a:spcPts val="340"/>
              </a:spcBef>
              <a:spcAft>
                <a:spcPts val="0"/>
              </a:spcAft>
              <a:buClr>
                <a:schemeClr val="dk1"/>
              </a:buClr>
              <a:buSzPts val="1100"/>
              <a:buFont typeface="Arial"/>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b0b6ef9021_7_48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sz="1000">
                <a:solidFill>
                  <a:schemeClr val="dk1"/>
                </a:solidFill>
                <a:latin typeface="EB Garamond"/>
                <a:ea typeface="EB Garamond"/>
                <a:cs typeface="EB Garamond"/>
                <a:sym typeface="EB Garamond"/>
              </a:rPr>
              <a:t>the NP aimed at easing access to countries’ genetic resources and ensuring that potential bene</a:t>
            </a:r>
            <a:r>
              <a:rPr lang="en-GB" sz="1000">
                <a:solidFill>
                  <a:schemeClr val="dk1"/>
                </a:solidFill>
                <a:latin typeface="EB Garamond"/>
                <a:ea typeface="EB Garamond"/>
                <a:cs typeface="EB Garamond"/>
                <a:sym typeface="EB Garamond"/>
              </a:rPr>
              <a:t>f</a:t>
            </a:r>
            <a:r>
              <a:rPr lang="en-GB" sz="1000">
                <a:solidFill>
                  <a:schemeClr val="dk1"/>
                </a:solidFill>
                <a:latin typeface="EB Garamond"/>
                <a:ea typeface="EB Garamond"/>
                <a:cs typeface="EB Garamond"/>
                <a:sym typeface="EB Garamond"/>
              </a:rPr>
              <a:t>its arising from the use of these resources would be shared with provider countries. Importantly, the CBD and the NP are legal binding agreements, and countries that sign them are obligated to implement their provisions nationally. After NP has come into force, new national laws and regulations providing requirements for access to genetic resources are changing traditional views on collection, deposition and distribution of microorganisms</a:t>
            </a:r>
            <a:endParaRPr sz="1000">
              <a:latin typeface="EB Garamond"/>
              <a:ea typeface="EB Garamond"/>
              <a:cs typeface="EB Garamond"/>
              <a:sym typeface="EB Garamond"/>
            </a:endParaRPr>
          </a:p>
        </p:txBody>
      </p:sp>
      <p:sp>
        <p:nvSpPr>
          <p:cNvPr id="1366" name="Google Shape;1366;gb0b6ef9021_7_4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a7ce5e6e44_0_8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a7ce5e6e44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GB" sz="1000">
                <a:solidFill>
                  <a:schemeClr val="dk1"/>
                </a:solidFill>
                <a:latin typeface="Times New Roman"/>
                <a:ea typeface="Times New Roman"/>
                <a:cs typeface="Times New Roman"/>
                <a:sym typeface="Times New Roman"/>
              </a:rPr>
              <a:t>Genetic resources are the building blocks of life on earth. By developing our understanding of them, and conserving them, we can improve conservation of threatened species, and the communities who depend on them.</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b0b6ef9021_7_49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sz="9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Clr>
                <a:schemeClr val="dk1"/>
              </a:buClr>
              <a:buFont typeface="Arial"/>
              <a:buNone/>
            </a:pPr>
            <a:r>
              <a:rPr lang="en-GB" sz="1200">
                <a:solidFill>
                  <a:schemeClr val="dk1"/>
                </a:solidFill>
                <a:latin typeface="EB Garamond Medium"/>
                <a:ea typeface="EB Garamond Medium"/>
                <a:cs typeface="EB Garamond Medium"/>
                <a:sym typeface="EB Garamond Medium"/>
              </a:rPr>
              <a:t>Indigenous peoples and other in situ communities manage lands and seas that hold significant portions of the planet’s biodiversity and carbon stocks. In addition, place-based communities have generated creative resilient responses to global pressures, despite experiencing outsized impacts from them.</a:t>
            </a:r>
            <a:endParaRPr sz="600"/>
          </a:p>
        </p:txBody>
      </p:sp>
      <p:sp>
        <p:nvSpPr>
          <p:cNvPr id="1382" name="Google Shape;1382;gb0b6ef9021_7_4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0b6ef9021_7_5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b0b6ef9021_7_5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b0b6ef9021_7_5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b0b6ef9021_7_5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b0e88b1ba9_8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b0e88b1ba9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072d8a42e_1_4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gb072d8a42e_1_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gb072d8a42e_1_4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b072d8a42e_1_4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gb072d8a42e_1_4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 name="Google Shape;1152;gb072d8a42e_1_4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072d8a42e_1_4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gb072d8a42e_1_4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072d8a42e_1_4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b072d8a42e_1_4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b072d8a42e_1_4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b072d8a42e_1_4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b072d8a42e_1_4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b072d8a42e_1_4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b072d8a42e_1_5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b072d8a42e_1_5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54" name="Shape 54"/>
        <p:cNvGrpSpPr/>
        <p:nvPr/>
      </p:nvGrpSpPr>
      <p:grpSpPr>
        <a:xfrm>
          <a:off x="0" y="0"/>
          <a:ext cx="0" cy="0"/>
          <a:chOff x="0" y="0"/>
          <a:chExt cx="0" cy="0"/>
        </a:xfrm>
      </p:grpSpPr>
      <p:sp>
        <p:nvSpPr>
          <p:cNvPr id="55" name="Google Shape;55;p14"/>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56" name="Shape 56"/>
        <p:cNvGrpSpPr/>
        <p:nvPr/>
      </p:nvGrpSpPr>
      <p:grpSpPr>
        <a:xfrm>
          <a:off x="0" y="0"/>
          <a:ext cx="0" cy="0"/>
          <a:chOff x="0" y="0"/>
          <a:chExt cx="0" cy="0"/>
        </a:xfrm>
      </p:grpSpPr>
      <p:sp>
        <p:nvSpPr>
          <p:cNvPr id="57" name="Google Shape;57;p15"/>
          <p:cNvSpPr/>
          <p:nvPr/>
        </p:nvSpPr>
        <p:spPr>
          <a:xfrm>
            <a:off x="0" y="1"/>
            <a:ext cx="9144000" cy="12699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15"/>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5"/>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 name="Google Shape;60;p15"/>
          <p:cNvSpPr/>
          <p:nvPr/>
        </p:nvSpPr>
        <p:spPr>
          <a:xfrm>
            <a:off x="0" y="6126162"/>
            <a:ext cx="9144000" cy="7317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15"/>
          <p:cNvSpPr txBox="1"/>
          <p:nvPr/>
        </p:nvSpPr>
        <p:spPr>
          <a:xfrm>
            <a:off x="157778" y="6363505"/>
            <a:ext cx="3038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1200" u="none" cap="none" strike="noStrike">
                <a:solidFill>
                  <a:srgbClr val="FFFFFF"/>
                </a:solidFill>
                <a:latin typeface="Arial"/>
                <a:ea typeface="Arial"/>
                <a:cs typeface="Arial"/>
                <a:sym typeface="Arial"/>
              </a:rPr>
              <a:t>Nome_Laureando1, Nome_Laureando2</a:t>
            </a:r>
            <a:endParaRPr b="1" sz="1200">
              <a:solidFill>
                <a:srgbClr val="FFFFFF"/>
              </a:solidFill>
              <a:latin typeface="Arial"/>
              <a:ea typeface="Arial"/>
              <a:cs typeface="Arial"/>
              <a:sym typeface="Arial"/>
            </a:endParaRPr>
          </a:p>
        </p:txBody>
      </p:sp>
      <p:grpSp>
        <p:nvGrpSpPr>
          <p:cNvPr id="62" name="Google Shape;62;p15"/>
          <p:cNvGrpSpPr/>
          <p:nvPr/>
        </p:nvGrpSpPr>
        <p:grpSpPr>
          <a:xfrm>
            <a:off x="47996" y="1089879"/>
            <a:ext cx="9036484" cy="179949"/>
            <a:chOff x="1218340" y="275867"/>
            <a:chExt cx="17715122" cy="567843"/>
          </a:xfrm>
        </p:grpSpPr>
        <p:cxnSp>
          <p:nvCxnSpPr>
            <p:cNvPr id="63" name="Google Shape;63;p15"/>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15"/>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15"/>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15"/>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15"/>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15"/>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15"/>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15"/>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15"/>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15"/>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15"/>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15"/>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15"/>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15"/>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15"/>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15"/>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15"/>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15"/>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15"/>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15"/>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15"/>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15"/>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15"/>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15"/>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15"/>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15"/>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15"/>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15"/>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15"/>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15"/>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15"/>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15"/>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15"/>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15"/>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15"/>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15"/>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15"/>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15"/>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15"/>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15"/>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15"/>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15"/>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15"/>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15"/>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15"/>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15"/>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15"/>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15"/>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15"/>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15"/>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15"/>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15"/>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15"/>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15"/>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15"/>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15"/>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15"/>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15"/>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15"/>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15"/>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15"/>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15"/>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15"/>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15"/>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15"/>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15"/>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15"/>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15"/>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15"/>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2" name="Google Shape;132;p15"/>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3" name="Google Shape;133;p15"/>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4" name="Google Shape;134;p15"/>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5" name="Google Shape;135;p15"/>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6" name="Google Shape;136;p15"/>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7" name="Google Shape;137;p15"/>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8" name="Google Shape;138;p15"/>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9" name="Google Shape;139;p15"/>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0" name="Google Shape;140;p15"/>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1" name="Google Shape;141;p15"/>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2" name="Google Shape;142;p15"/>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15"/>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15"/>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15"/>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15"/>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15"/>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15"/>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15"/>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15"/>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15"/>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15"/>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15"/>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15"/>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15"/>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15"/>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15"/>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15"/>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15"/>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15"/>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15"/>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15"/>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15"/>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15"/>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15"/>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15"/>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15"/>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15"/>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15"/>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15"/>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15"/>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15"/>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15"/>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15"/>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15"/>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15"/>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7" name="Google Shape;177;p15"/>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8" name="Google Shape;178;p15"/>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9" name="Google Shape;179;p15"/>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0" name="Google Shape;180;p15"/>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p15"/>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2" name="Google Shape;182;p15"/>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183" name="Google Shape;183;p15"/>
          <p:cNvPicPr preferRelativeResize="0"/>
          <p:nvPr/>
        </p:nvPicPr>
        <p:blipFill rotWithShape="1">
          <a:blip r:embed="rId2">
            <a:alphaModFix/>
          </a:blip>
          <a:srcRect b="0" l="0" r="0" t="0"/>
          <a:stretch/>
        </p:blipFill>
        <p:spPr>
          <a:xfrm>
            <a:off x="6094898" y="6346378"/>
            <a:ext cx="2085093" cy="217036"/>
          </a:xfrm>
          <a:prstGeom prst="rect">
            <a:avLst/>
          </a:prstGeom>
          <a:noFill/>
          <a:ln>
            <a:noFill/>
          </a:ln>
        </p:spPr>
      </p:pic>
      <p:sp>
        <p:nvSpPr>
          <p:cNvPr id="184" name="Google Shape;184;p15"/>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85" name="Shape 185"/>
        <p:cNvGrpSpPr/>
        <p:nvPr/>
      </p:nvGrpSpPr>
      <p:grpSpPr>
        <a:xfrm>
          <a:off x="0" y="0"/>
          <a:ext cx="0" cy="0"/>
          <a:chOff x="0" y="0"/>
          <a:chExt cx="0" cy="0"/>
        </a:xfrm>
      </p:grpSpPr>
      <p:sp>
        <p:nvSpPr>
          <p:cNvPr id="186" name="Google Shape;186;p16"/>
          <p:cNvSpPr/>
          <p:nvPr/>
        </p:nvSpPr>
        <p:spPr>
          <a:xfrm>
            <a:off x="0" y="3832224"/>
            <a:ext cx="9144000" cy="30258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7" name="Google Shape;187;p16"/>
          <p:cNvGrpSpPr/>
          <p:nvPr/>
        </p:nvGrpSpPr>
        <p:grpSpPr>
          <a:xfrm>
            <a:off x="47996" y="3816327"/>
            <a:ext cx="9036484" cy="179949"/>
            <a:chOff x="1218340" y="275867"/>
            <a:chExt cx="17715122" cy="567843"/>
          </a:xfrm>
        </p:grpSpPr>
        <p:cxnSp>
          <p:nvCxnSpPr>
            <p:cNvPr id="188" name="Google Shape;188;p16"/>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16"/>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16"/>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16"/>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16"/>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16"/>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16"/>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16"/>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16"/>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16"/>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16"/>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16"/>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16"/>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16"/>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16"/>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16"/>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16"/>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16"/>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16"/>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16"/>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16"/>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16"/>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16"/>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16"/>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16"/>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16"/>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16"/>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16"/>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16"/>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16"/>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16"/>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16"/>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16"/>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16"/>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16"/>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16"/>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16"/>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16"/>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16"/>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16"/>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16"/>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16"/>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16"/>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16"/>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16"/>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16"/>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16"/>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16"/>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16"/>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16"/>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16"/>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16"/>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16"/>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16"/>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16"/>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16"/>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16"/>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16"/>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16"/>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16"/>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16"/>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16"/>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16"/>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16"/>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16"/>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16"/>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16"/>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16"/>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16"/>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16"/>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16"/>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16"/>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0" name="Google Shape;260;p16"/>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1" name="Google Shape;261;p16"/>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2" name="Google Shape;262;p16"/>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3" name="Google Shape;263;p16"/>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4" name="Google Shape;264;p16"/>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5" name="Google Shape;265;p16"/>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6" name="Google Shape;266;p16"/>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7" name="Google Shape;267;p16"/>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8" name="Google Shape;268;p16"/>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9" name="Google Shape;269;p16"/>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0" name="Google Shape;270;p16"/>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1" name="Google Shape;271;p16"/>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2" name="Google Shape;272;p16"/>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3" name="Google Shape;273;p16"/>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4" name="Google Shape;274;p16"/>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5" name="Google Shape;275;p16"/>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6" name="Google Shape;276;p16"/>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7" name="Google Shape;277;p16"/>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8" name="Google Shape;278;p16"/>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9" name="Google Shape;279;p16"/>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0" name="Google Shape;280;p16"/>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1" name="Google Shape;281;p16"/>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2" name="Google Shape;282;p16"/>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3" name="Google Shape;283;p16"/>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4" name="Google Shape;284;p16"/>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5" name="Google Shape;285;p16"/>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6" name="Google Shape;286;p16"/>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7" name="Google Shape;287;p16"/>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8" name="Google Shape;288;p16"/>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9" name="Google Shape;289;p16"/>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0" name="Google Shape;290;p16"/>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1" name="Google Shape;291;p16"/>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2" name="Google Shape;292;p16"/>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3" name="Google Shape;293;p16"/>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4" name="Google Shape;294;p16"/>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5" name="Google Shape;295;p16"/>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6" name="Google Shape;296;p16"/>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7" name="Google Shape;297;p16"/>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8" name="Google Shape;298;p16"/>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9" name="Google Shape;299;p16"/>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0" name="Google Shape;300;p16"/>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1" name="Google Shape;301;p16"/>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2" name="Google Shape;302;p16"/>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3" name="Google Shape;303;p16"/>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4" name="Google Shape;304;p16"/>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5" name="Google Shape;305;p16"/>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6" name="Google Shape;306;p16"/>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7" name="Google Shape;307;p16"/>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308" name="Google Shape;308;p16"/>
          <p:cNvSpPr txBox="1"/>
          <p:nvPr>
            <p:ph type="ctrTitle"/>
          </p:nvPr>
        </p:nvSpPr>
        <p:spPr>
          <a:xfrm>
            <a:off x="641534" y="4149725"/>
            <a:ext cx="7772400" cy="968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16"/>
          <p:cNvSpPr txBox="1"/>
          <p:nvPr>
            <p:ph idx="1" type="subTitle"/>
          </p:nvPr>
        </p:nvSpPr>
        <p:spPr>
          <a:xfrm>
            <a:off x="641534" y="5260975"/>
            <a:ext cx="7772400" cy="1333500"/>
          </a:xfrm>
          <a:prstGeom prst="rect">
            <a:avLst/>
          </a:prstGeom>
          <a:noFill/>
          <a:ln>
            <a:noFill/>
          </a:ln>
        </p:spPr>
        <p:txBody>
          <a:bodyPr anchorCtr="0" anchor="t" bIns="45700" lIns="91425" spcFirstLastPara="1" rIns="91425" wrap="square" tIns="45700">
            <a:no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10" name="Google Shape;310;p16"/>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11" name="Shape 311"/>
        <p:cNvGrpSpPr/>
        <p:nvPr/>
      </p:nvGrpSpPr>
      <p:grpSpPr>
        <a:xfrm>
          <a:off x="0" y="0"/>
          <a:ext cx="0" cy="0"/>
          <a:chOff x="0" y="0"/>
          <a:chExt cx="0" cy="0"/>
        </a:xfrm>
      </p:grpSpPr>
      <p:sp>
        <p:nvSpPr>
          <p:cNvPr id="312" name="Google Shape;312;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4" name="Google Shape;314;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5" name="Google Shape;315;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6" name="Google Shape;316;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317" name="Shape 317"/>
        <p:cNvGrpSpPr/>
        <p:nvPr/>
      </p:nvGrpSpPr>
      <p:grpSpPr>
        <a:xfrm>
          <a:off x="0" y="0"/>
          <a:ext cx="0" cy="0"/>
          <a:chOff x="0" y="0"/>
          <a:chExt cx="0" cy="0"/>
        </a:xfrm>
      </p:grpSpPr>
      <p:sp>
        <p:nvSpPr>
          <p:cNvPr id="318" name="Google Shape;318;p18"/>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1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0" name="Google Shape;320;p1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1" name="Google Shape;321;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2" name="Google Shape;322;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3" name="Google Shape;323;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24" name="Shape 324"/>
        <p:cNvGrpSpPr/>
        <p:nvPr/>
      </p:nvGrpSpPr>
      <p:grpSpPr>
        <a:xfrm>
          <a:off x="0" y="0"/>
          <a:ext cx="0" cy="0"/>
          <a:chOff x="0" y="0"/>
          <a:chExt cx="0" cy="0"/>
        </a:xfrm>
      </p:grpSpPr>
      <p:sp>
        <p:nvSpPr>
          <p:cNvPr id="325" name="Google Shape;325;p19"/>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1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7" name="Google Shape;327;p1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8" name="Google Shape;328;p1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9" name="Google Shape;329;p1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30" name="Google Shape;330;p19"/>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1" name="Google Shape;331;p19"/>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2" name="Google Shape;332;p19"/>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333" name="Shape 333"/>
        <p:cNvGrpSpPr/>
        <p:nvPr/>
      </p:nvGrpSpPr>
      <p:grpSpPr>
        <a:xfrm>
          <a:off x="0" y="0"/>
          <a:ext cx="0" cy="0"/>
          <a:chOff x="0" y="0"/>
          <a:chExt cx="0" cy="0"/>
        </a:xfrm>
      </p:grpSpPr>
      <p:sp>
        <p:nvSpPr>
          <p:cNvPr id="334" name="Google Shape;334;p20"/>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6" name="Google Shape;336;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7" name="Google Shape;337;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338" name="Shape 338"/>
        <p:cNvGrpSpPr/>
        <p:nvPr/>
      </p:nvGrpSpPr>
      <p:grpSpPr>
        <a:xfrm>
          <a:off x="0" y="0"/>
          <a:ext cx="0" cy="0"/>
          <a:chOff x="0" y="0"/>
          <a:chExt cx="0" cy="0"/>
        </a:xfrm>
      </p:grpSpPr>
      <p:sp>
        <p:nvSpPr>
          <p:cNvPr id="339" name="Google Shape;339;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0" name="Google Shape;340;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1" name="Google Shape;341;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342" name="Shape 342"/>
        <p:cNvGrpSpPr/>
        <p:nvPr/>
      </p:nvGrpSpPr>
      <p:grpSpPr>
        <a:xfrm>
          <a:off x="0" y="0"/>
          <a:ext cx="0" cy="0"/>
          <a:chOff x="0" y="0"/>
          <a:chExt cx="0" cy="0"/>
        </a:xfrm>
      </p:grpSpPr>
      <p:sp>
        <p:nvSpPr>
          <p:cNvPr id="343" name="Google Shape;343;p22"/>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22"/>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45" name="Google Shape;345;p22"/>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46" name="Google Shape;346;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7" name="Google Shape;347;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8" name="Google Shape;348;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49" name="Shape 349"/>
        <p:cNvGrpSpPr/>
        <p:nvPr/>
      </p:nvGrpSpPr>
      <p:grpSpPr>
        <a:xfrm>
          <a:off x="0" y="0"/>
          <a:ext cx="0" cy="0"/>
          <a:chOff x="0" y="0"/>
          <a:chExt cx="0" cy="0"/>
        </a:xfrm>
      </p:grpSpPr>
      <p:sp>
        <p:nvSpPr>
          <p:cNvPr id="350" name="Google Shape;350;p2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2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52" name="Google Shape;352;p2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53" name="Google Shape;353;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4" name="Google Shape;354;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5" name="Google Shape;355;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56" name="Shape 356"/>
        <p:cNvGrpSpPr/>
        <p:nvPr/>
      </p:nvGrpSpPr>
      <p:grpSpPr>
        <a:xfrm>
          <a:off x="0" y="0"/>
          <a:ext cx="0" cy="0"/>
          <a:chOff x="0" y="0"/>
          <a:chExt cx="0" cy="0"/>
        </a:xfrm>
      </p:grpSpPr>
      <p:sp>
        <p:nvSpPr>
          <p:cNvPr id="357" name="Google Shape;357;p24"/>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8" name="Google Shape;358;p24"/>
          <p:cNvSpPr txBox="1"/>
          <p:nvPr>
            <p:ph idx="1" type="body"/>
          </p:nvPr>
        </p:nvSpPr>
        <p:spPr>
          <a:xfrm rot="5400000">
            <a:off x="2265852" y="-208500"/>
            <a:ext cx="4526100" cy="81435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0" name="Google Shape;360;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1" name="Google Shape;361;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62" name="Shape 362"/>
        <p:cNvGrpSpPr/>
        <p:nvPr/>
      </p:nvGrpSpPr>
      <p:grpSpPr>
        <a:xfrm>
          <a:off x="0" y="0"/>
          <a:ext cx="0" cy="0"/>
          <a:chOff x="0" y="0"/>
          <a:chExt cx="0" cy="0"/>
        </a:xfrm>
      </p:grpSpPr>
      <p:sp>
        <p:nvSpPr>
          <p:cNvPr id="363" name="Google Shape;363;p25"/>
          <p:cNvSpPr txBox="1"/>
          <p:nvPr>
            <p:ph type="title"/>
          </p:nvPr>
        </p:nvSpPr>
        <p:spPr>
          <a:xfrm rot="5400000">
            <a:off x="4732350" y="2171688"/>
            <a:ext cx="5851500"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25"/>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5" name="Google Shape;365;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6" name="Google Shape;366;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7" name="Google Shape;367;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371" name="Shape 37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72" name="Shape 372"/>
        <p:cNvGrpSpPr/>
        <p:nvPr/>
      </p:nvGrpSpPr>
      <p:grpSpPr>
        <a:xfrm>
          <a:off x="0" y="0"/>
          <a:ext cx="0" cy="0"/>
          <a:chOff x="0" y="0"/>
          <a:chExt cx="0" cy="0"/>
        </a:xfrm>
      </p:grpSpPr>
      <p:sp>
        <p:nvSpPr>
          <p:cNvPr id="373" name="Google Shape;373;p28"/>
          <p:cNvSpPr/>
          <p:nvPr/>
        </p:nvSpPr>
        <p:spPr>
          <a:xfrm>
            <a:off x="0" y="1"/>
            <a:ext cx="9144000" cy="12699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4" name="Google Shape;374;p28"/>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28"/>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6" name="Google Shape;376;p28"/>
          <p:cNvSpPr/>
          <p:nvPr/>
        </p:nvSpPr>
        <p:spPr>
          <a:xfrm>
            <a:off x="0" y="6126162"/>
            <a:ext cx="9144000" cy="7317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7" name="Google Shape;377;p28"/>
          <p:cNvSpPr txBox="1"/>
          <p:nvPr/>
        </p:nvSpPr>
        <p:spPr>
          <a:xfrm>
            <a:off x="157778" y="6363505"/>
            <a:ext cx="3038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1200" u="none" cap="none" strike="noStrike">
                <a:solidFill>
                  <a:srgbClr val="FFFFFF"/>
                </a:solidFill>
                <a:latin typeface="Arial"/>
                <a:ea typeface="Arial"/>
                <a:cs typeface="Arial"/>
                <a:sym typeface="Arial"/>
              </a:rPr>
              <a:t>Nome_Laureando1, Nome_Laureando2</a:t>
            </a:r>
            <a:endParaRPr/>
          </a:p>
        </p:txBody>
      </p:sp>
      <p:grpSp>
        <p:nvGrpSpPr>
          <p:cNvPr id="378" name="Google Shape;378;p28"/>
          <p:cNvGrpSpPr/>
          <p:nvPr/>
        </p:nvGrpSpPr>
        <p:grpSpPr>
          <a:xfrm>
            <a:off x="47996" y="1089879"/>
            <a:ext cx="9036484" cy="179949"/>
            <a:chOff x="1218340" y="275867"/>
            <a:chExt cx="17715122" cy="567843"/>
          </a:xfrm>
        </p:grpSpPr>
        <p:cxnSp>
          <p:nvCxnSpPr>
            <p:cNvPr id="379" name="Google Shape;379;p28"/>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28"/>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28"/>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28"/>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28"/>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28"/>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28"/>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28"/>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28"/>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28"/>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28"/>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28"/>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28"/>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28"/>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28"/>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28"/>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28"/>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28"/>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28"/>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28"/>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28"/>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28"/>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28"/>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28"/>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28"/>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28"/>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28"/>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28"/>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28"/>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28"/>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28"/>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28"/>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28"/>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28"/>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28"/>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28"/>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28"/>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28"/>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28"/>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28"/>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28"/>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28"/>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28"/>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28"/>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28"/>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28"/>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28"/>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28"/>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28"/>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28"/>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28"/>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28"/>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28"/>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28"/>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28"/>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28"/>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28"/>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28"/>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28"/>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28"/>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28"/>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28"/>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28"/>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28"/>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28"/>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28"/>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28"/>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28"/>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28"/>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28"/>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9" name="Google Shape;449;p28"/>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0" name="Google Shape;450;p28"/>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1" name="Google Shape;451;p28"/>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2" name="Google Shape;452;p28"/>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3" name="Google Shape;453;p28"/>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4" name="Google Shape;454;p28"/>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5" name="Google Shape;455;p28"/>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6" name="Google Shape;456;p28"/>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7" name="Google Shape;457;p28"/>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8" name="Google Shape;458;p28"/>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9" name="Google Shape;459;p28"/>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0" name="Google Shape;460;p28"/>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1" name="Google Shape;461;p28"/>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2" name="Google Shape;462;p28"/>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3" name="Google Shape;463;p28"/>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4" name="Google Shape;464;p28"/>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5" name="Google Shape;465;p28"/>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6" name="Google Shape;466;p28"/>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7" name="Google Shape;467;p28"/>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8" name="Google Shape;468;p28"/>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9" name="Google Shape;469;p28"/>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0" name="Google Shape;470;p28"/>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1" name="Google Shape;471;p28"/>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2" name="Google Shape;472;p28"/>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3" name="Google Shape;473;p28"/>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4" name="Google Shape;474;p28"/>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5" name="Google Shape;475;p28"/>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6" name="Google Shape;476;p28"/>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7" name="Google Shape;477;p28"/>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8" name="Google Shape;478;p28"/>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9" name="Google Shape;479;p28"/>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0" name="Google Shape;480;p28"/>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1" name="Google Shape;481;p28"/>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2" name="Google Shape;482;p28"/>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3" name="Google Shape;483;p28"/>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4" name="Google Shape;484;p28"/>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5" name="Google Shape;485;p28"/>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6" name="Google Shape;486;p28"/>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7" name="Google Shape;487;p28"/>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8" name="Google Shape;488;p28"/>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9" name="Google Shape;489;p28"/>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0" name="Google Shape;490;p28"/>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1" name="Google Shape;491;p28"/>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2" name="Google Shape;492;p28"/>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3" name="Google Shape;493;p28"/>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4" name="Google Shape;494;p28"/>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5" name="Google Shape;495;p28"/>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6" name="Google Shape;496;p28"/>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7" name="Google Shape;497;p28"/>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8" name="Google Shape;498;p28"/>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499" name="Google Shape;499;p28"/>
          <p:cNvPicPr preferRelativeResize="0"/>
          <p:nvPr/>
        </p:nvPicPr>
        <p:blipFill rotWithShape="1">
          <a:blip r:embed="rId2">
            <a:alphaModFix/>
          </a:blip>
          <a:srcRect b="0" l="0" r="0" t="0"/>
          <a:stretch/>
        </p:blipFill>
        <p:spPr>
          <a:xfrm>
            <a:off x="6094898" y="6346378"/>
            <a:ext cx="2085093" cy="21703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500" name="Shape 500"/>
        <p:cNvGrpSpPr/>
        <p:nvPr/>
      </p:nvGrpSpPr>
      <p:grpSpPr>
        <a:xfrm>
          <a:off x="0" y="0"/>
          <a:ext cx="0" cy="0"/>
          <a:chOff x="0" y="0"/>
          <a:chExt cx="0" cy="0"/>
        </a:xfrm>
      </p:grpSpPr>
      <p:sp>
        <p:nvSpPr>
          <p:cNvPr id="501" name="Google Shape;501;p29"/>
          <p:cNvSpPr/>
          <p:nvPr/>
        </p:nvSpPr>
        <p:spPr>
          <a:xfrm>
            <a:off x="0" y="3832224"/>
            <a:ext cx="9144000" cy="30258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2" name="Google Shape;502;p29"/>
          <p:cNvGrpSpPr/>
          <p:nvPr/>
        </p:nvGrpSpPr>
        <p:grpSpPr>
          <a:xfrm>
            <a:off x="47996" y="3816327"/>
            <a:ext cx="9036484" cy="179949"/>
            <a:chOff x="1218340" y="275867"/>
            <a:chExt cx="17715122" cy="567843"/>
          </a:xfrm>
        </p:grpSpPr>
        <p:cxnSp>
          <p:nvCxnSpPr>
            <p:cNvPr id="503" name="Google Shape;503;p29"/>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4" name="Google Shape;504;p29"/>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5" name="Google Shape;505;p29"/>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6" name="Google Shape;506;p29"/>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7" name="Google Shape;507;p29"/>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8" name="Google Shape;508;p29"/>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9" name="Google Shape;509;p29"/>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0" name="Google Shape;510;p29"/>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1" name="Google Shape;511;p29"/>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2" name="Google Shape;512;p29"/>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3" name="Google Shape;513;p29"/>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4" name="Google Shape;514;p29"/>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5" name="Google Shape;515;p29"/>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6" name="Google Shape;516;p29"/>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7" name="Google Shape;517;p29"/>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8" name="Google Shape;518;p29"/>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9" name="Google Shape;519;p29"/>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0" name="Google Shape;520;p29"/>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1" name="Google Shape;521;p29"/>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2" name="Google Shape;522;p29"/>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3" name="Google Shape;523;p29"/>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4" name="Google Shape;524;p29"/>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5" name="Google Shape;525;p29"/>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6" name="Google Shape;526;p29"/>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7" name="Google Shape;527;p29"/>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8" name="Google Shape;528;p29"/>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9" name="Google Shape;529;p29"/>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0" name="Google Shape;530;p29"/>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1" name="Google Shape;531;p29"/>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2" name="Google Shape;532;p29"/>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3" name="Google Shape;533;p29"/>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4" name="Google Shape;534;p29"/>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5" name="Google Shape;535;p29"/>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6" name="Google Shape;536;p29"/>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7" name="Google Shape;537;p29"/>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8" name="Google Shape;538;p29"/>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9" name="Google Shape;539;p29"/>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0" name="Google Shape;540;p29"/>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1" name="Google Shape;541;p29"/>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2" name="Google Shape;542;p29"/>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3" name="Google Shape;543;p29"/>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4" name="Google Shape;544;p29"/>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5" name="Google Shape;545;p29"/>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6" name="Google Shape;546;p29"/>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7" name="Google Shape;547;p29"/>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8" name="Google Shape;548;p29"/>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9" name="Google Shape;549;p29"/>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0" name="Google Shape;550;p29"/>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1" name="Google Shape;551;p29"/>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2" name="Google Shape;552;p29"/>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3" name="Google Shape;553;p29"/>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4" name="Google Shape;554;p29"/>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5" name="Google Shape;555;p29"/>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6" name="Google Shape;556;p29"/>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7" name="Google Shape;557;p29"/>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8" name="Google Shape;558;p29"/>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9" name="Google Shape;559;p29"/>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0" name="Google Shape;560;p29"/>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1" name="Google Shape;561;p29"/>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2" name="Google Shape;562;p29"/>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3" name="Google Shape;563;p29"/>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4" name="Google Shape;564;p29"/>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5" name="Google Shape;565;p29"/>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6" name="Google Shape;566;p29"/>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7" name="Google Shape;567;p29"/>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8" name="Google Shape;568;p29"/>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9" name="Google Shape;569;p29"/>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0" name="Google Shape;570;p29"/>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1" name="Google Shape;571;p29"/>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2" name="Google Shape;572;p29"/>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3" name="Google Shape;573;p29"/>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4" name="Google Shape;574;p29"/>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5" name="Google Shape;575;p29"/>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6" name="Google Shape;576;p29"/>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7" name="Google Shape;577;p29"/>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8" name="Google Shape;578;p29"/>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9" name="Google Shape;579;p29"/>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0" name="Google Shape;580;p29"/>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1" name="Google Shape;581;p29"/>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2" name="Google Shape;582;p29"/>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3" name="Google Shape;583;p29"/>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4" name="Google Shape;584;p29"/>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5" name="Google Shape;585;p29"/>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6" name="Google Shape;586;p29"/>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7" name="Google Shape;587;p29"/>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8" name="Google Shape;588;p29"/>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9" name="Google Shape;589;p29"/>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0" name="Google Shape;590;p29"/>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1" name="Google Shape;591;p29"/>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2" name="Google Shape;592;p29"/>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3" name="Google Shape;593;p29"/>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4" name="Google Shape;594;p29"/>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5" name="Google Shape;595;p29"/>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6" name="Google Shape;596;p29"/>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7" name="Google Shape;597;p29"/>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8" name="Google Shape;598;p29"/>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9" name="Google Shape;599;p29"/>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0" name="Google Shape;600;p29"/>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1" name="Google Shape;601;p29"/>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2" name="Google Shape;602;p29"/>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3" name="Google Shape;603;p29"/>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4" name="Google Shape;604;p29"/>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5" name="Google Shape;605;p29"/>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6" name="Google Shape;606;p29"/>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7" name="Google Shape;607;p29"/>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8" name="Google Shape;608;p29"/>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9" name="Google Shape;609;p29"/>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0" name="Google Shape;610;p29"/>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1" name="Google Shape;611;p29"/>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2" name="Google Shape;612;p29"/>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3" name="Google Shape;613;p29"/>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4" name="Google Shape;614;p29"/>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5" name="Google Shape;615;p29"/>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6" name="Google Shape;616;p29"/>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7" name="Google Shape;617;p29"/>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8" name="Google Shape;618;p29"/>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9" name="Google Shape;619;p29"/>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0" name="Google Shape;620;p29"/>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1" name="Google Shape;621;p29"/>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2" name="Google Shape;622;p29"/>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623" name="Google Shape;623;p29"/>
          <p:cNvSpPr txBox="1"/>
          <p:nvPr>
            <p:ph type="ctrTitle"/>
          </p:nvPr>
        </p:nvSpPr>
        <p:spPr>
          <a:xfrm>
            <a:off x="641534" y="4149725"/>
            <a:ext cx="7772400" cy="968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4" name="Google Shape;624;p29"/>
          <p:cNvSpPr txBox="1"/>
          <p:nvPr>
            <p:ph idx="1" type="subTitle"/>
          </p:nvPr>
        </p:nvSpPr>
        <p:spPr>
          <a:xfrm>
            <a:off x="641534" y="5260975"/>
            <a:ext cx="7772400" cy="1333500"/>
          </a:xfrm>
          <a:prstGeom prst="rect">
            <a:avLst/>
          </a:prstGeom>
          <a:noFill/>
          <a:ln>
            <a:noFill/>
          </a:ln>
        </p:spPr>
        <p:txBody>
          <a:bodyPr anchorCtr="0" anchor="t" bIns="45700" lIns="91425" spcFirstLastPara="1" rIns="91425" wrap="square" tIns="45700">
            <a:no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625" name="Shape 625"/>
        <p:cNvGrpSpPr/>
        <p:nvPr/>
      </p:nvGrpSpPr>
      <p:grpSpPr>
        <a:xfrm>
          <a:off x="0" y="0"/>
          <a:ext cx="0" cy="0"/>
          <a:chOff x="0" y="0"/>
          <a:chExt cx="0" cy="0"/>
        </a:xfrm>
      </p:grpSpPr>
      <p:sp>
        <p:nvSpPr>
          <p:cNvPr id="626" name="Google Shape;626;p3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30"/>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28" name="Google Shape;628;p3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9" name="Google Shape;629;p3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0" name="Google Shape;630;p3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631" name="Shape 631"/>
        <p:cNvGrpSpPr/>
        <p:nvPr/>
      </p:nvGrpSpPr>
      <p:grpSpPr>
        <a:xfrm>
          <a:off x="0" y="0"/>
          <a:ext cx="0" cy="0"/>
          <a:chOff x="0" y="0"/>
          <a:chExt cx="0" cy="0"/>
        </a:xfrm>
      </p:grpSpPr>
      <p:sp>
        <p:nvSpPr>
          <p:cNvPr id="632" name="Google Shape;632;p31"/>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3" name="Google Shape;633;p31"/>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34" name="Google Shape;634;p31"/>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35" name="Google Shape;635;p3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6" name="Google Shape;636;p3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7" name="Google Shape;637;p3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638" name="Shape 638"/>
        <p:cNvGrpSpPr/>
        <p:nvPr/>
      </p:nvGrpSpPr>
      <p:grpSpPr>
        <a:xfrm>
          <a:off x="0" y="0"/>
          <a:ext cx="0" cy="0"/>
          <a:chOff x="0" y="0"/>
          <a:chExt cx="0" cy="0"/>
        </a:xfrm>
      </p:grpSpPr>
      <p:sp>
        <p:nvSpPr>
          <p:cNvPr id="639" name="Google Shape;639;p32"/>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3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1" name="Google Shape;641;p3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2" name="Google Shape;642;p3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43" name="Google Shape;643;p3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44" name="Google Shape;644;p3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5" name="Google Shape;645;p3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6" name="Google Shape;646;p3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647" name="Shape 647"/>
        <p:cNvGrpSpPr/>
        <p:nvPr/>
      </p:nvGrpSpPr>
      <p:grpSpPr>
        <a:xfrm>
          <a:off x="0" y="0"/>
          <a:ext cx="0" cy="0"/>
          <a:chOff x="0" y="0"/>
          <a:chExt cx="0" cy="0"/>
        </a:xfrm>
      </p:grpSpPr>
      <p:sp>
        <p:nvSpPr>
          <p:cNvPr id="648" name="Google Shape;648;p33"/>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9" name="Google Shape;649;p3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0" name="Google Shape;650;p3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1" name="Google Shape;651;p3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652" name="Shape 652"/>
        <p:cNvGrpSpPr/>
        <p:nvPr/>
      </p:nvGrpSpPr>
      <p:grpSpPr>
        <a:xfrm>
          <a:off x="0" y="0"/>
          <a:ext cx="0" cy="0"/>
          <a:chOff x="0" y="0"/>
          <a:chExt cx="0" cy="0"/>
        </a:xfrm>
      </p:grpSpPr>
      <p:sp>
        <p:nvSpPr>
          <p:cNvPr id="653" name="Google Shape;653;p3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4" name="Google Shape;654;p3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5" name="Google Shape;655;p3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56" name="Shape 656"/>
        <p:cNvGrpSpPr/>
        <p:nvPr/>
      </p:nvGrpSpPr>
      <p:grpSpPr>
        <a:xfrm>
          <a:off x="0" y="0"/>
          <a:ext cx="0" cy="0"/>
          <a:chOff x="0" y="0"/>
          <a:chExt cx="0" cy="0"/>
        </a:xfrm>
      </p:grpSpPr>
      <p:sp>
        <p:nvSpPr>
          <p:cNvPr id="657" name="Google Shape;657;p35"/>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8" name="Google Shape;658;p35"/>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59" name="Google Shape;659;p35"/>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0" name="Google Shape;660;p3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1" name="Google Shape;661;p3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2" name="Google Shape;662;p3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63" name="Shape 663"/>
        <p:cNvGrpSpPr/>
        <p:nvPr/>
      </p:nvGrpSpPr>
      <p:grpSpPr>
        <a:xfrm>
          <a:off x="0" y="0"/>
          <a:ext cx="0" cy="0"/>
          <a:chOff x="0" y="0"/>
          <a:chExt cx="0" cy="0"/>
        </a:xfrm>
      </p:grpSpPr>
      <p:sp>
        <p:nvSpPr>
          <p:cNvPr id="664" name="Google Shape;664;p3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5" name="Google Shape;665;p3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6" name="Google Shape;666;p3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67" name="Google Shape;667;p3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8" name="Google Shape;668;p3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9" name="Google Shape;669;p3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670" name="Shape 670"/>
        <p:cNvGrpSpPr/>
        <p:nvPr/>
      </p:nvGrpSpPr>
      <p:grpSpPr>
        <a:xfrm>
          <a:off x="0" y="0"/>
          <a:ext cx="0" cy="0"/>
          <a:chOff x="0" y="0"/>
          <a:chExt cx="0" cy="0"/>
        </a:xfrm>
      </p:grpSpPr>
      <p:sp>
        <p:nvSpPr>
          <p:cNvPr id="671" name="Google Shape;671;p37"/>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37"/>
          <p:cNvSpPr txBox="1"/>
          <p:nvPr>
            <p:ph idx="1" type="body"/>
          </p:nvPr>
        </p:nvSpPr>
        <p:spPr>
          <a:xfrm rot="5400000">
            <a:off x="2265852" y="-208500"/>
            <a:ext cx="4526100" cy="81435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3" name="Google Shape;673;p3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4" name="Google Shape;674;p3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5" name="Google Shape;675;p3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676" name="Shape 676"/>
        <p:cNvGrpSpPr/>
        <p:nvPr/>
      </p:nvGrpSpPr>
      <p:grpSpPr>
        <a:xfrm>
          <a:off x="0" y="0"/>
          <a:ext cx="0" cy="0"/>
          <a:chOff x="0" y="0"/>
          <a:chExt cx="0" cy="0"/>
        </a:xfrm>
      </p:grpSpPr>
      <p:sp>
        <p:nvSpPr>
          <p:cNvPr id="677" name="Google Shape;677;p38"/>
          <p:cNvSpPr txBox="1"/>
          <p:nvPr>
            <p:ph type="title"/>
          </p:nvPr>
        </p:nvSpPr>
        <p:spPr>
          <a:xfrm rot="5400000">
            <a:off x="4732350" y="2171688"/>
            <a:ext cx="5851500"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38"/>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9" name="Google Shape;679;p3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0" name="Google Shape;680;p3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1" name="Google Shape;681;p3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685" name="Shape 685"/>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686" name="Shape 686"/>
        <p:cNvGrpSpPr/>
        <p:nvPr/>
      </p:nvGrpSpPr>
      <p:grpSpPr>
        <a:xfrm>
          <a:off x="0" y="0"/>
          <a:ext cx="0" cy="0"/>
          <a:chOff x="0" y="0"/>
          <a:chExt cx="0" cy="0"/>
        </a:xfrm>
      </p:grpSpPr>
      <p:sp>
        <p:nvSpPr>
          <p:cNvPr id="687" name="Google Shape;687;p41"/>
          <p:cNvSpPr/>
          <p:nvPr/>
        </p:nvSpPr>
        <p:spPr>
          <a:xfrm>
            <a:off x="0" y="1"/>
            <a:ext cx="9144000" cy="1269904"/>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8" name="Google Shape;688;p41"/>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9" name="Google Shape;689;p41"/>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0" name="Google Shape;690;p41"/>
          <p:cNvSpPr/>
          <p:nvPr/>
        </p:nvSpPr>
        <p:spPr>
          <a:xfrm>
            <a:off x="0" y="6126162"/>
            <a:ext cx="9144000" cy="731837"/>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1" name="Google Shape;691;p41"/>
          <p:cNvSpPr txBox="1"/>
          <p:nvPr/>
        </p:nvSpPr>
        <p:spPr>
          <a:xfrm>
            <a:off x="157778" y="6363505"/>
            <a:ext cx="303801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1200" u="none" cap="none" strike="noStrike">
                <a:solidFill>
                  <a:srgbClr val="FFFFFF"/>
                </a:solidFill>
                <a:latin typeface="Arial"/>
                <a:ea typeface="Arial"/>
                <a:cs typeface="Arial"/>
                <a:sym typeface="Arial"/>
              </a:rPr>
              <a:t>Nome_Laureando1, Nome_Laureando2</a:t>
            </a:r>
            <a:endParaRPr b="1" sz="1200">
              <a:solidFill>
                <a:srgbClr val="FFFFFF"/>
              </a:solidFill>
              <a:latin typeface="Arial"/>
              <a:ea typeface="Arial"/>
              <a:cs typeface="Arial"/>
              <a:sym typeface="Arial"/>
            </a:endParaRPr>
          </a:p>
        </p:txBody>
      </p:sp>
      <p:grpSp>
        <p:nvGrpSpPr>
          <p:cNvPr id="692" name="Google Shape;692;p41"/>
          <p:cNvGrpSpPr/>
          <p:nvPr/>
        </p:nvGrpSpPr>
        <p:grpSpPr>
          <a:xfrm>
            <a:off x="48007" y="1089904"/>
            <a:ext cx="9036648" cy="180000"/>
            <a:chOff x="1218340" y="275867"/>
            <a:chExt cx="17715122" cy="567843"/>
          </a:xfrm>
        </p:grpSpPr>
        <p:cxnSp>
          <p:nvCxnSpPr>
            <p:cNvPr id="693" name="Google Shape;693;p41"/>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4" name="Google Shape;694;p41"/>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5" name="Google Shape;695;p41"/>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6" name="Google Shape;696;p41"/>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7" name="Google Shape;697;p41"/>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8" name="Google Shape;698;p41"/>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9" name="Google Shape;699;p41"/>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0" name="Google Shape;700;p41"/>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1" name="Google Shape;701;p41"/>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2" name="Google Shape;702;p41"/>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3" name="Google Shape;703;p41"/>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4" name="Google Shape;704;p41"/>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5" name="Google Shape;705;p41"/>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6" name="Google Shape;706;p41"/>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7" name="Google Shape;707;p41"/>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8" name="Google Shape;708;p41"/>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9" name="Google Shape;709;p41"/>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0" name="Google Shape;710;p41"/>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1" name="Google Shape;711;p41"/>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2" name="Google Shape;712;p41"/>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3" name="Google Shape;713;p41"/>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4" name="Google Shape;714;p41"/>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5" name="Google Shape;715;p41"/>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6" name="Google Shape;716;p41"/>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7" name="Google Shape;717;p41"/>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8" name="Google Shape;718;p41"/>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9" name="Google Shape;719;p41"/>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0" name="Google Shape;720;p41"/>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1" name="Google Shape;721;p41"/>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2" name="Google Shape;722;p41"/>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3" name="Google Shape;723;p41"/>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4" name="Google Shape;724;p41"/>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5" name="Google Shape;725;p41"/>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6" name="Google Shape;726;p41"/>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7" name="Google Shape;727;p41"/>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8" name="Google Shape;728;p41"/>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9" name="Google Shape;729;p41"/>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0" name="Google Shape;730;p41"/>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1" name="Google Shape;731;p41"/>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2" name="Google Shape;732;p41"/>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3" name="Google Shape;733;p41"/>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4" name="Google Shape;734;p41"/>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5" name="Google Shape;735;p41"/>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6" name="Google Shape;736;p41"/>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7" name="Google Shape;737;p41"/>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8" name="Google Shape;738;p41"/>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9" name="Google Shape;739;p41"/>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0" name="Google Shape;740;p41"/>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1" name="Google Shape;741;p41"/>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2" name="Google Shape;742;p41"/>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3" name="Google Shape;743;p41"/>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4" name="Google Shape;744;p41"/>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5" name="Google Shape;745;p41"/>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6" name="Google Shape;746;p41"/>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7" name="Google Shape;747;p41"/>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8" name="Google Shape;748;p41"/>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9" name="Google Shape;749;p41"/>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0" name="Google Shape;750;p41"/>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1" name="Google Shape;751;p41"/>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2" name="Google Shape;752;p41"/>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3" name="Google Shape;753;p41"/>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4" name="Google Shape;754;p41"/>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5" name="Google Shape;755;p41"/>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6" name="Google Shape;756;p41"/>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7" name="Google Shape;757;p41"/>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8" name="Google Shape;758;p41"/>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9" name="Google Shape;759;p41"/>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0" name="Google Shape;760;p41"/>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1" name="Google Shape;761;p41"/>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2" name="Google Shape;762;p41"/>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3" name="Google Shape;763;p41"/>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4" name="Google Shape;764;p41"/>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5" name="Google Shape;765;p41"/>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6" name="Google Shape;766;p41"/>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7" name="Google Shape;767;p41"/>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8" name="Google Shape;768;p41"/>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9" name="Google Shape;769;p41"/>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0" name="Google Shape;770;p41"/>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1" name="Google Shape;771;p41"/>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2" name="Google Shape;772;p41"/>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3" name="Google Shape;773;p41"/>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4" name="Google Shape;774;p41"/>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5" name="Google Shape;775;p41"/>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6" name="Google Shape;776;p41"/>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7" name="Google Shape;777;p41"/>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8" name="Google Shape;778;p41"/>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9" name="Google Shape;779;p41"/>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0" name="Google Shape;780;p41"/>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1" name="Google Shape;781;p41"/>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2" name="Google Shape;782;p41"/>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3" name="Google Shape;783;p41"/>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4" name="Google Shape;784;p41"/>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5" name="Google Shape;785;p41"/>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6" name="Google Shape;786;p41"/>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7" name="Google Shape;787;p41"/>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8" name="Google Shape;788;p41"/>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9" name="Google Shape;789;p41"/>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0" name="Google Shape;790;p41"/>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1" name="Google Shape;791;p41"/>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2" name="Google Shape;792;p41"/>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3" name="Google Shape;793;p41"/>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4" name="Google Shape;794;p41"/>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5" name="Google Shape;795;p41"/>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6" name="Google Shape;796;p41"/>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7" name="Google Shape;797;p41"/>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8" name="Google Shape;798;p41"/>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9" name="Google Shape;799;p41"/>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0" name="Google Shape;800;p41"/>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1" name="Google Shape;801;p41"/>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2" name="Google Shape;802;p41"/>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3" name="Google Shape;803;p41"/>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4" name="Google Shape;804;p41"/>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5" name="Google Shape;805;p41"/>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6" name="Google Shape;806;p41"/>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7" name="Google Shape;807;p41"/>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8" name="Google Shape;808;p41"/>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9" name="Google Shape;809;p41"/>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0" name="Google Shape;810;p41"/>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1" name="Google Shape;811;p41"/>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2" name="Google Shape;812;p41"/>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813" name="Google Shape;813;p41"/>
          <p:cNvPicPr preferRelativeResize="0"/>
          <p:nvPr/>
        </p:nvPicPr>
        <p:blipFill rotWithShape="1">
          <a:blip r:embed="rId2">
            <a:alphaModFix/>
          </a:blip>
          <a:srcRect b="0" l="0" r="0" t="0"/>
          <a:stretch/>
        </p:blipFill>
        <p:spPr>
          <a:xfrm>
            <a:off x="6094898" y="6346378"/>
            <a:ext cx="2780124" cy="28938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814" name="Shape 814"/>
        <p:cNvGrpSpPr/>
        <p:nvPr/>
      </p:nvGrpSpPr>
      <p:grpSpPr>
        <a:xfrm>
          <a:off x="0" y="0"/>
          <a:ext cx="0" cy="0"/>
          <a:chOff x="0" y="0"/>
          <a:chExt cx="0" cy="0"/>
        </a:xfrm>
      </p:grpSpPr>
      <p:sp>
        <p:nvSpPr>
          <p:cNvPr id="815" name="Google Shape;815;p42"/>
          <p:cNvSpPr/>
          <p:nvPr/>
        </p:nvSpPr>
        <p:spPr>
          <a:xfrm>
            <a:off x="0" y="3832224"/>
            <a:ext cx="9144000" cy="3025775"/>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6" name="Google Shape;816;p42"/>
          <p:cNvGrpSpPr/>
          <p:nvPr/>
        </p:nvGrpSpPr>
        <p:grpSpPr>
          <a:xfrm>
            <a:off x="48007" y="3816351"/>
            <a:ext cx="9036648" cy="180000"/>
            <a:chOff x="1218340" y="275867"/>
            <a:chExt cx="17715122" cy="567843"/>
          </a:xfrm>
        </p:grpSpPr>
        <p:cxnSp>
          <p:nvCxnSpPr>
            <p:cNvPr id="817" name="Google Shape;817;p42"/>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8" name="Google Shape;818;p42"/>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9" name="Google Shape;819;p42"/>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0" name="Google Shape;820;p42"/>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1" name="Google Shape;821;p42"/>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2" name="Google Shape;822;p42"/>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3" name="Google Shape;823;p42"/>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4" name="Google Shape;824;p42"/>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5" name="Google Shape;825;p42"/>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6" name="Google Shape;826;p42"/>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7" name="Google Shape;827;p42"/>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8" name="Google Shape;828;p42"/>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9" name="Google Shape;829;p42"/>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0" name="Google Shape;830;p42"/>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1" name="Google Shape;831;p42"/>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2" name="Google Shape;832;p42"/>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3" name="Google Shape;833;p42"/>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4" name="Google Shape;834;p42"/>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5" name="Google Shape;835;p42"/>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6" name="Google Shape;836;p42"/>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7" name="Google Shape;837;p42"/>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8" name="Google Shape;838;p42"/>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9" name="Google Shape;839;p42"/>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0" name="Google Shape;840;p42"/>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1" name="Google Shape;841;p42"/>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2" name="Google Shape;842;p42"/>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3" name="Google Shape;843;p42"/>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4" name="Google Shape;844;p42"/>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5" name="Google Shape;845;p42"/>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6" name="Google Shape;846;p42"/>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7" name="Google Shape;847;p42"/>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8" name="Google Shape;848;p42"/>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9" name="Google Shape;849;p42"/>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0" name="Google Shape;850;p42"/>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1" name="Google Shape;851;p42"/>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2" name="Google Shape;852;p42"/>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3" name="Google Shape;853;p42"/>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4" name="Google Shape;854;p42"/>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5" name="Google Shape;855;p42"/>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6" name="Google Shape;856;p42"/>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7" name="Google Shape;857;p42"/>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8" name="Google Shape;858;p42"/>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9" name="Google Shape;859;p42"/>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0" name="Google Shape;860;p42"/>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1" name="Google Shape;861;p42"/>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2" name="Google Shape;862;p42"/>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3" name="Google Shape;863;p42"/>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4" name="Google Shape;864;p42"/>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5" name="Google Shape;865;p42"/>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6" name="Google Shape;866;p42"/>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7" name="Google Shape;867;p42"/>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8" name="Google Shape;868;p42"/>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9" name="Google Shape;869;p42"/>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0" name="Google Shape;870;p42"/>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1" name="Google Shape;871;p42"/>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2" name="Google Shape;872;p42"/>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3" name="Google Shape;873;p42"/>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4" name="Google Shape;874;p42"/>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5" name="Google Shape;875;p42"/>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6" name="Google Shape;876;p42"/>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7" name="Google Shape;877;p42"/>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8" name="Google Shape;878;p42"/>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9" name="Google Shape;879;p42"/>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0" name="Google Shape;880;p42"/>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1" name="Google Shape;881;p42"/>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2" name="Google Shape;882;p42"/>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3" name="Google Shape;883;p42"/>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4" name="Google Shape;884;p42"/>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5" name="Google Shape;885;p42"/>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6" name="Google Shape;886;p42"/>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7" name="Google Shape;887;p42"/>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8" name="Google Shape;888;p42"/>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9" name="Google Shape;889;p42"/>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0" name="Google Shape;890;p42"/>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1" name="Google Shape;891;p42"/>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2" name="Google Shape;892;p42"/>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3" name="Google Shape;893;p42"/>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4" name="Google Shape;894;p42"/>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5" name="Google Shape;895;p42"/>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6" name="Google Shape;896;p42"/>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7" name="Google Shape;897;p42"/>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8" name="Google Shape;898;p42"/>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9" name="Google Shape;899;p42"/>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0" name="Google Shape;900;p42"/>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1" name="Google Shape;901;p42"/>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2" name="Google Shape;902;p42"/>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3" name="Google Shape;903;p42"/>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4" name="Google Shape;904;p42"/>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5" name="Google Shape;905;p42"/>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6" name="Google Shape;906;p42"/>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7" name="Google Shape;907;p42"/>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8" name="Google Shape;908;p42"/>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9" name="Google Shape;909;p42"/>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0" name="Google Shape;910;p42"/>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1" name="Google Shape;911;p42"/>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2" name="Google Shape;912;p42"/>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3" name="Google Shape;913;p42"/>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4" name="Google Shape;914;p42"/>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5" name="Google Shape;915;p42"/>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6" name="Google Shape;916;p42"/>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7" name="Google Shape;917;p42"/>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8" name="Google Shape;918;p42"/>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9" name="Google Shape;919;p42"/>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0" name="Google Shape;920;p42"/>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1" name="Google Shape;921;p42"/>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2" name="Google Shape;922;p42"/>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3" name="Google Shape;923;p42"/>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4" name="Google Shape;924;p42"/>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5" name="Google Shape;925;p42"/>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6" name="Google Shape;926;p42"/>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7" name="Google Shape;927;p42"/>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8" name="Google Shape;928;p42"/>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9" name="Google Shape;929;p42"/>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0" name="Google Shape;930;p42"/>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1" name="Google Shape;931;p42"/>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2" name="Google Shape;932;p42"/>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3" name="Google Shape;933;p42"/>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4" name="Google Shape;934;p42"/>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5" name="Google Shape;935;p42"/>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6" name="Google Shape;936;p42"/>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937" name="Google Shape;937;p42"/>
          <p:cNvSpPr txBox="1"/>
          <p:nvPr>
            <p:ph type="ctrTitle"/>
          </p:nvPr>
        </p:nvSpPr>
        <p:spPr>
          <a:xfrm>
            <a:off x="641534" y="4149725"/>
            <a:ext cx="7772400" cy="9683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8" name="Google Shape;938;p42"/>
          <p:cNvSpPr txBox="1"/>
          <p:nvPr>
            <p:ph idx="1" type="subTitle"/>
          </p:nvPr>
        </p:nvSpPr>
        <p:spPr>
          <a:xfrm>
            <a:off x="641534" y="5260975"/>
            <a:ext cx="7772400" cy="1333500"/>
          </a:xfrm>
          <a:prstGeom prst="rect">
            <a:avLst/>
          </a:prstGeom>
          <a:noFill/>
          <a:ln>
            <a:noFill/>
          </a:ln>
        </p:spPr>
        <p:txBody>
          <a:bodyPr anchorCtr="0" anchor="t" bIns="45700" lIns="91425" spcFirstLastPara="1" rIns="91425" wrap="square" tIns="45700">
            <a:no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939" name="Shape 939"/>
        <p:cNvGrpSpPr/>
        <p:nvPr/>
      </p:nvGrpSpPr>
      <p:grpSpPr>
        <a:xfrm>
          <a:off x="0" y="0"/>
          <a:ext cx="0" cy="0"/>
          <a:chOff x="0" y="0"/>
          <a:chExt cx="0" cy="0"/>
        </a:xfrm>
      </p:grpSpPr>
      <p:sp>
        <p:nvSpPr>
          <p:cNvPr id="940" name="Google Shape;940;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1" name="Google Shape;941;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942" name="Google Shape;942;p4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3" name="Google Shape;943;p4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4" name="Google Shape;944;p4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945" name="Shape 945"/>
        <p:cNvGrpSpPr/>
        <p:nvPr/>
      </p:nvGrpSpPr>
      <p:grpSpPr>
        <a:xfrm>
          <a:off x="0" y="0"/>
          <a:ext cx="0" cy="0"/>
          <a:chOff x="0" y="0"/>
          <a:chExt cx="0" cy="0"/>
        </a:xfrm>
      </p:grpSpPr>
      <p:sp>
        <p:nvSpPr>
          <p:cNvPr id="946" name="Google Shape;946;p44"/>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7" name="Google Shape;947;p4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48" name="Google Shape;948;p4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49" name="Google Shape;949;p4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0" name="Google Shape;950;p4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1" name="Google Shape;951;p4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952" name="Shape 952"/>
        <p:cNvGrpSpPr/>
        <p:nvPr/>
      </p:nvGrpSpPr>
      <p:grpSpPr>
        <a:xfrm>
          <a:off x="0" y="0"/>
          <a:ext cx="0" cy="0"/>
          <a:chOff x="0" y="0"/>
          <a:chExt cx="0" cy="0"/>
        </a:xfrm>
      </p:grpSpPr>
      <p:sp>
        <p:nvSpPr>
          <p:cNvPr id="953" name="Google Shape;953;p45"/>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4" name="Google Shape;954;p4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55" name="Google Shape;955;p4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56" name="Google Shape;956;p4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57" name="Google Shape;957;p4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58" name="Google Shape;958;p4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9" name="Google Shape;959;p4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0" name="Google Shape;960;p4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961" name="Shape 961"/>
        <p:cNvGrpSpPr/>
        <p:nvPr/>
      </p:nvGrpSpPr>
      <p:grpSpPr>
        <a:xfrm>
          <a:off x="0" y="0"/>
          <a:ext cx="0" cy="0"/>
          <a:chOff x="0" y="0"/>
          <a:chExt cx="0" cy="0"/>
        </a:xfrm>
      </p:grpSpPr>
      <p:sp>
        <p:nvSpPr>
          <p:cNvPr id="962" name="Google Shape;962;p46"/>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3" name="Google Shape;963;p4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4" name="Google Shape;964;p4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5" name="Google Shape;965;p4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966" name="Shape 966"/>
        <p:cNvGrpSpPr/>
        <p:nvPr/>
      </p:nvGrpSpPr>
      <p:grpSpPr>
        <a:xfrm>
          <a:off x="0" y="0"/>
          <a:ext cx="0" cy="0"/>
          <a:chOff x="0" y="0"/>
          <a:chExt cx="0" cy="0"/>
        </a:xfrm>
      </p:grpSpPr>
      <p:sp>
        <p:nvSpPr>
          <p:cNvPr id="967" name="Google Shape;967;p4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8" name="Google Shape;968;p4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9" name="Google Shape;969;p4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970" name="Shape 970"/>
        <p:cNvGrpSpPr/>
        <p:nvPr/>
      </p:nvGrpSpPr>
      <p:grpSpPr>
        <a:xfrm>
          <a:off x="0" y="0"/>
          <a:ext cx="0" cy="0"/>
          <a:chOff x="0" y="0"/>
          <a:chExt cx="0" cy="0"/>
        </a:xfrm>
      </p:grpSpPr>
      <p:sp>
        <p:nvSpPr>
          <p:cNvPr id="971" name="Google Shape;971;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2" name="Google Shape;972;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73" name="Google Shape;973;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74" name="Google Shape;974;p4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5" name="Google Shape;975;p4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6" name="Google Shape;976;p4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977" name="Shape 977"/>
        <p:cNvGrpSpPr/>
        <p:nvPr/>
      </p:nvGrpSpPr>
      <p:grpSpPr>
        <a:xfrm>
          <a:off x="0" y="0"/>
          <a:ext cx="0" cy="0"/>
          <a:chOff x="0" y="0"/>
          <a:chExt cx="0" cy="0"/>
        </a:xfrm>
      </p:grpSpPr>
      <p:sp>
        <p:nvSpPr>
          <p:cNvPr id="978" name="Google Shape;978;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9" name="Google Shape;979;p4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80" name="Google Shape;980;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81" name="Google Shape;981;p4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2" name="Google Shape;982;p4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3" name="Google Shape;983;p4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984" name="Shape 984"/>
        <p:cNvGrpSpPr/>
        <p:nvPr/>
      </p:nvGrpSpPr>
      <p:grpSpPr>
        <a:xfrm>
          <a:off x="0" y="0"/>
          <a:ext cx="0" cy="0"/>
          <a:chOff x="0" y="0"/>
          <a:chExt cx="0" cy="0"/>
        </a:xfrm>
      </p:grpSpPr>
      <p:sp>
        <p:nvSpPr>
          <p:cNvPr id="985" name="Google Shape;985;p50"/>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6" name="Google Shape;986;p50"/>
          <p:cNvSpPr txBox="1"/>
          <p:nvPr>
            <p:ph idx="1" type="body"/>
          </p:nvPr>
        </p:nvSpPr>
        <p:spPr>
          <a:xfrm rot="5400000">
            <a:off x="2265945" y="-208544"/>
            <a:ext cx="4525963" cy="814345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7" name="Google Shape;987;p5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8" name="Google Shape;988;p5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9" name="Google Shape;989;p5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990" name="Shape 990"/>
        <p:cNvGrpSpPr/>
        <p:nvPr/>
      </p:nvGrpSpPr>
      <p:grpSpPr>
        <a:xfrm>
          <a:off x="0" y="0"/>
          <a:ext cx="0" cy="0"/>
          <a:chOff x="0" y="0"/>
          <a:chExt cx="0" cy="0"/>
        </a:xfrm>
      </p:grpSpPr>
      <p:sp>
        <p:nvSpPr>
          <p:cNvPr id="991" name="Google Shape;991;p51"/>
          <p:cNvSpPr txBox="1"/>
          <p:nvPr>
            <p:ph type="title"/>
          </p:nvPr>
        </p:nvSpPr>
        <p:spPr>
          <a:xfrm rot="5400000">
            <a:off x="4732337" y="2171700"/>
            <a:ext cx="5851525" cy="20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2" name="Google Shape;992;p51"/>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3" name="Google Shape;993;p5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4" name="Google Shape;994;p5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5" name="Google Shape;995;p5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5.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2.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600200"/>
            <a:ext cx="8143500" cy="452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2" type="sldNum"/>
          </p:nvPr>
        </p:nvSpPr>
        <p:spPr>
          <a:xfrm>
            <a:off x="8556784" y="6333134"/>
            <a:ext cx="548700" cy="5247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26"/>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0" name="Google Shape;370;p26"/>
          <p:cNvSpPr txBox="1"/>
          <p:nvPr>
            <p:ph idx="1" type="body"/>
          </p:nvPr>
        </p:nvSpPr>
        <p:spPr>
          <a:xfrm>
            <a:off x="457200" y="1600200"/>
            <a:ext cx="8143500" cy="452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p39"/>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4" name="Google Shape;684;p39"/>
          <p:cNvSpPr txBox="1"/>
          <p:nvPr>
            <p:ph idx="1" type="body"/>
          </p:nvPr>
        </p:nvSpPr>
        <p:spPr>
          <a:xfrm>
            <a:off x="457200" y="1600200"/>
            <a:ext cx="8143452" cy="45259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www.researchgate.net/publication/257537512_Failure_to_achieve_2010_biodiversity%E2%80%99s_target_in_developing_countries_How_can_conservation_help" TargetMode="External"/><Relationship Id="rId4" Type="http://schemas.openxmlformats.org/officeDocument/2006/relationships/hyperlink" Target="https://doi.org/10.1038/s41559-017-0349-6" TargetMode="External"/><Relationship Id="rId5" Type="http://schemas.openxmlformats.org/officeDocument/2006/relationships/hyperlink" Target="https://www.nature.com/news/policy-five-cornerstones-of-a-global-bioeconomy-1.2022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52"/>
          <p:cNvPicPr preferRelativeResize="0"/>
          <p:nvPr/>
        </p:nvPicPr>
        <p:blipFill rotWithShape="1">
          <a:blip r:embed="rId3">
            <a:alphaModFix/>
          </a:blip>
          <a:srcRect b="14682" l="0" r="0" t="17598"/>
          <a:stretch/>
        </p:blipFill>
        <p:spPr>
          <a:xfrm>
            <a:off x="0" y="0"/>
            <a:ext cx="9144000" cy="4149725"/>
          </a:xfrm>
          <a:prstGeom prst="rect">
            <a:avLst/>
          </a:prstGeom>
          <a:noFill/>
          <a:ln>
            <a:noFill/>
          </a:ln>
        </p:spPr>
      </p:pic>
      <p:sp>
        <p:nvSpPr>
          <p:cNvPr id="1001" name="Google Shape;1001;p52"/>
          <p:cNvSpPr txBox="1"/>
          <p:nvPr>
            <p:ph idx="4294967295" type="ctrTitle"/>
          </p:nvPr>
        </p:nvSpPr>
        <p:spPr>
          <a:xfrm>
            <a:off x="641534" y="4149725"/>
            <a:ext cx="7772400" cy="9683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en-GB" sz="2800" u="none" cap="none" strike="noStrike">
                <a:solidFill>
                  <a:schemeClr val="lt1"/>
                </a:solidFill>
                <a:latin typeface="Arial"/>
                <a:ea typeface="Arial"/>
                <a:cs typeface="Arial"/>
                <a:sym typeface="Arial"/>
              </a:rPr>
              <a:t>Titolo presentazione</a:t>
            </a:r>
            <a:br>
              <a:rPr b="1" i="0" lang="en-GB" sz="2800" u="none" cap="none" strike="noStrike">
                <a:solidFill>
                  <a:schemeClr val="lt1"/>
                </a:solidFill>
                <a:latin typeface="Arial"/>
                <a:ea typeface="Arial"/>
                <a:cs typeface="Arial"/>
                <a:sym typeface="Arial"/>
              </a:rPr>
            </a:br>
            <a:r>
              <a:rPr b="1" i="0" lang="en-GB"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1002" name="Google Shape;1002;p52"/>
          <p:cNvSpPr txBox="1"/>
          <p:nvPr>
            <p:ph idx="4294967295" type="subTitle"/>
          </p:nvPr>
        </p:nvSpPr>
        <p:spPr>
          <a:xfrm>
            <a:off x="641534" y="5118100"/>
            <a:ext cx="7772400" cy="133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200"/>
              <a:buFont typeface="Noto Sans Symbols"/>
              <a:buNone/>
            </a:pPr>
            <a:r>
              <a:rPr b="1" i="0" lang="en-GB"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1003" name="Google Shape;1003;p52"/>
          <p:cNvPicPr preferRelativeResize="0"/>
          <p:nvPr/>
        </p:nvPicPr>
        <p:blipFill rotWithShape="1">
          <a:blip r:embed="rId4">
            <a:alphaModFix/>
          </a:blip>
          <a:srcRect b="0" l="0" r="0" t="0"/>
          <a:stretch/>
        </p:blipFill>
        <p:spPr>
          <a:xfrm>
            <a:off x="3514725" y="1996654"/>
            <a:ext cx="2133600" cy="1573118"/>
          </a:xfrm>
          <a:prstGeom prst="rect">
            <a:avLst/>
          </a:prstGeom>
          <a:noFill/>
          <a:ln>
            <a:noFill/>
          </a:ln>
        </p:spPr>
      </p:pic>
      <p:sp>
        <p:nvSpPr>
          <p:cNvPr id="1004" name="Google Shape;1004;p52"/>
          <p:cNvSpPr/>
          <p:nvPr/>
        </p:nvSpPr>
        <p:spPr>
          <a:xfrm>
            <a:off x="0" y="3832224"/>
            <a:ext cx="9144000" cy="3025776"/>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005" name="Google Shape;1005;p52"/>
          <p:cNvGrpSpPr/>
          <p:nvPr/>
        </p:nvGrpSpPr>
        <p:grpSpPr>
          <a:xfrm>
            <a:off x="48007" y="3816351"/>
            <a:ext cx="9036648" cy="180000"/>
            <a:chOff x="1218340" y="275867"/>
            <a:chExt cx="17715122" cy="567843"/>
          </a:xfrm>
        </p:grpSpPr>
        <p:cxnSp>
          <p:nvCxnSpPr>
            <p:cNvPr id="1006" name="Google Shape;1006;p52"/>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7" name="Google Shape;1007;p52"/>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8" name="Google Shape;1008;p52"/>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9" name="Google Shape;1009;p52"/>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0" name="Google Shape;1010;p52"/>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1" name="Google Shape;1011;p52"/>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2" name="Google Shape;1012;p52"/>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3" name="Google Shape;1013;p52"/>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4" name="Google Shape;1014;p52"/>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5" name="Google Shape;1015;p52"/>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6" name="Google Shape;1016;p52"/>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7" name="Google Shape;1017;p52"/>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8" name="Google Shape;1018;p52"/>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9" name="Google Shape;1019;p52"/>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0" name="Google Shape;1020;p52"/>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1" name="Google Shape;1021;p52"/>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2" name="Google Shape;1022;p52"/>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3" name="Google Shape;1023;p52"/>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4" name="Google Shape;1024;p52"/>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5" name="Google Shape;1025;p52"/>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6" name="Google Shape;1026;p52"/>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7" name="Google Shape;1027;p52"/>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8" name="Google Shape;1028;p52"/>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9" name="Google Shape;1029;p52"/>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0" name="Google Shape;1030;p52"/>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1" name="Google Shape;1031;p52"/>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2" name="Google Shape;1032;p52"/>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3" name="Google Shape;1033;p52"/>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4" name="Google Shape;1034;p52"/>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5" name="Google Shape;1035;p52"/>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6" name="Google Shape;1036;p52"/>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7" name="Google Shape;1037;p52"/>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8" name="Google Shape;1038;p52"/>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9" name="Google Shape;1039;p52"/>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0" name="Google Shape;1040;p52"/>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1" name="Google Shape;1041;p52"/>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2" name="Google Shape;1042;p52"/>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3" name="Google Shape;1043;p52"/>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4" name="Google Shape;1044;p52"/>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5" name="Google Shape;1045;p52"/>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6" name="Google Shape;1046;p52"/>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7" name="Google Shape;1047;p52"/>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8" name="Google Shape;1048;p52"/>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9" name="Google Shape;1049;p52"/>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0" name="Google Shape;1050;p52"/>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1" name="Google Shape;1051;p52"/>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2" name="Google Shape;1052;p52"/>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3" name="Google Shape;1053;p52"/>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4" name="Google Shape;1054;p52"/>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5" name="Google Shape;1055;p52"/>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6" name="Google Shape;1056;p52"/>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7" name="Google Shape;1057;p52"/>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8" name="Google Shape;1058;p52"/>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9" name="Google Shape;1059;p52"/>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0" name="Google Shape;1060;p52"/>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1" name="Google Shape;1061;p52"/>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2" name="Google Shape;1062;p52"/>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3" name="Google Shape;1063;p52"/>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4" name="Google Shape;1064;p52"/>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5" name="Google Shape;1065;p52"/>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6" name="Google Shape;1066;p52"/>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7" name="Google Shape;1067;p52"/>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8" name="Google Shape;1068;p52"/>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9" name="Google Shape;1069;p52"/>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0" name="Google Shape;1070;p52"/>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1" name="Google Shape;1071;p52"/>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2" name="Google Shape;1072;p52"/>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3" name="Google Shape;1073;p52"/>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4" name="Google Shape;1074;p52"/>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5" name="Google Shape;1075;p52"/>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6" name="Google Shape;1076;p52"/>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7" name="Google Shape;1077;p52"/>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8" name="Google Shape;1078;p52"/>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9" name="Google Shape;1079;p52"/>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0" name="Google Shape;1080;p52"/>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1" name="Google Shape;1081;p52"/>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2" name="Google Shape;1082;p52"/>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3" name="Google Shape;1083;p52"/>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4" name="Google Shape;1084;p52"/>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5" name="Google Shape;1085;p52"/>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6" name="Google Shape;1086;p52"/>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7" name="Google Shape;1087;p52"/>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8" name="Google Shape;1088;p52"/>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9" name="Google Shape;1089;p52"/>
            <p:cNvCxnSpPr/>
            <p:nvPr/>
          </p:nvCxnSpPr>
          <p:spPr>
            <a:xfrm>
              <a:off x="135743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0" name="Google Shape;1090;p52"/>
            <p:cNvCxnSpPr/>
            <p:nvPr/>
          </p:nvCxnSpPr>
          <p:spPr>
            <a:xfrm>
              <a:off x="137231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1" name="Google Shape;1091;p52"/>
            <p:cNvCxnSpPr/>
            <p:nvPr/>
          </p:nvCxnSpPr>
          <p:spPr>
            <a:xfrm>
              <a:off x="138720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2" name="Google Shape;1092;p52"/>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3" name="Google Shape;1093;p52"/>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4" name="Google Shape;1094;p52"/>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5" name="Google Shape;1095;p52"/>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6" name="Google Shape;1096;p52"/>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7" name="Google Shape;1097;p52"/>
            <p:cNvCxnSpPr/>
            <p:nvPr/>
          </p:nvCxnSpPr>
          <p:spPr>
            <a:xfrm>
              <a:off x="147652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8" name="Google Shape;1098;p52"/>
            <p:cNvCxnSpPr/>
            <p:nvPr/>
          </p:nvCxnSpPr>
          <p:spPr>
            <a:xfrm>
              <a:off x="149141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9" name="Google Shape;1099;p52"/>
            <p:cNvCxnSpPr/>
            <p:nvPr/>
          </p:nvCxnSpPr>
          <p:spPr>
            <a:xfrm>
              <a:off x="150629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0" name="Google Shape;1100;p52"/>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1" name="Google Shape;1101;p52"/>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2" name="Google Shape;1102;p52"/>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3" name="Google Shape;1103;p52"/>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4" name="Google Shape;1104;p52"/>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5" name="Google Shape;1105;p52"/>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6" name="Google Shape;1106;p52"/>
            <p:cNvCxnSpPr/>
            <p:nvPr/>
          </p:nvCxnSpPr>
          <p:spPr>
            <a:xfrm>
              <a:off x="161050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7" name="Google Shape;1107;p52"/>
            <p:cNvCxnSpPr/>
            <p:nvPr/>
          </p:nvCxnSpPr>
          <p:spPr>
            <a:xfrm>
              <a:off x="162539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8" name="Google Shape;1108;p52"/>
            <p:cNvCxnSpPr/>
            <p:nvPr/>
          </p:nvCxnSpPr>
          <p:spPr>
            <a:xfrm>
              <a:off x="164027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9" name="Google Shape;1109;p52"/>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0" name="Google Shape;1110;p52"/>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1" name="Google Shape;1111;p52"/>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2" name="Google Shape;1112;p52"/>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3" name="Google Shape;1113;p52"/>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4" name="Google Shape;1114;p52"/>
            <p:cNvCxnSpPr/>
            <p:nvPr/>
          </p:nvCxnSpPr>
          <p:spPr>
            <a:xfrm>
              <a:off x="172959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5" name="Google Shape;1115;p52"/>
            <p:cNvCxnSpPr/>
            <p:nvPr/>
          </p:nvCxnSpPr>
          <p:spPr>
            <a:xfrm>
              <a:off x="174448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6" name="Google Shape;1116;p52"/>
            <p:cNvCxnSpPr/>
            <p:nvPr/>
          </p:nvCxnSpPr>
          <p:spPr>
            <a:xfrm>
              <a:off x="175937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7" name="Google Shape;1117;p52"/>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8" name="Google Shape;1118;p52"/>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9" name="Google Shape;1119;p52"/>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0" name="Google Shape;1120;p52"/>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1" name="Google Shape;1121;p52"/>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2" name="Google Shape;1122;p52"/>
            <p:cNvCxnSpPr/>
            <p:nvPr/>
          </p:nvCxnSpPr>
          <p:spPr>
            <a:xfrm>
              <a:off x="184869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3" name="Google Shape;1123;p52"/>
            <p:cNvCxnSpPr/>
            <p:nvPr/>
          </p:nvCxnSpPr>
          <p:spPr>
            <a:xfrm>
              <a:off x="186357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4" name="Google Shape;1124;p52"/>
            <p:cNvCxnSpPr/>
            <p:nvPr/>
          </p:nvCxnSpPr>
          <p:spPr>
            <a:xfrm>
              <a:off x="187846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5" name="Google Shape;1125;p52"/>
            <p:cNvCxnSpPr/>
            <p:nvPr/>
          </p:nvCxnSpPr>
          <p:spPr>
            <a:xfrm>
              <a:off x="18933463"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1126" name="Google Shape;1126;p52"/>
          <p:cNvSpPr txBox="1"/>
          <p:nvPr/>
        </p:nvSpPr>
        <p:spPr>
          <a:xfrm>
            <a:off x="859309" y="5698051"/>
            <a:ext cx="7772400" cy="8256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lt1"/>
              </a:buClr>
              <a:buSzPts val="1540"/>
              <a:buFont typeface="Arial"/>
              <a:buNone/>
            </a:pPr>
            <a:r>
              <a:rPr lang="en-GB" sz="1900">
                <a:solidFill>
                  <a:schemeClr val="lt1"/>
                </a:solidFill>
                <a:latin typeface="EB Garamond"/>
                <a:ea typeface="EB Garamond"/>
                <a:cs typeface="EB Garamond"/>
                <a:sym typeface="EB Garamond"/>
              </a:rPr>
              <a:t>Harsh     961926</a:t>
            </a:r>
            <a:endParaRPr sz="1900">
              <a:solidFill>
                <a:schemeClr val="dk1"/>
              </a:solidFill>
              <a:latin typeface="EB Garamond"/>
              <a:ea typeface="EB Garamond"/>
              <a:cs typeface="EB Garamond"/>
              <a:sym typeface="EB Garamond"/>
            </a:endParaRPr>
          </a:p>
          <a:p>
            <a:pPr indent="0" lvl="0" marL="0" rtl="0" algn="r">
              <a:lnSpc>
                <a:spcPct val="80000"/>
              </a:lnSpc>
              <a:spcBef>
                <a:spcPts val="0"/>
              </a:spcBef>
              <a:spcAft>
                <a:spcPts val="0"/>
              </a:spcAft>
              <a:buClr>
                <a:schemeClr val="lt1"/>
              </a:buClr>
              <a:buSzPts val="1540"/>
              <a:buFont typeface="Arial"/>
              <a:buNone/>
            </a:pPr>
            <a:r>
              <a:rPr lang="en-GB" sz="1900">
                <a:solidFill>
                  <a:schemeClr val="lt1"/>
                </a:solidFill>
                <a:latin typeface="EB Garamond"/>
                <a:ea typeface="EB Garamond"/>
                <a:cs typeface="EB Garamond"/>
                <a:sym typeface="EB Garamond"/>
              </a:rPr>
              <a:t>Tommaso Frusca Braga     891181</a:t>
            </a:r>
            <a:endParaRPr sz="1900">
              <a:solidFill>
                <a:schemeClr val="dk1"/>
              </a:solidFill>
              <a:latin typeface="EB Garamond"/>
              <a:ea typeface="EB Garamond"/>
              <a:cs typeface="EB Garamond"/>
              <a:sym typeface="EB Garamond"/>
            </a:endParaRPr>
          </a:p>
          <a:p>
            <a:pPr indent="0" lvl="0" marL="0" rtl="0" algn="r">
              <a:lnSpc>
                <a:spcPct val="80000"/>
              </a:lnSpc>
              <a:spcBef>
                <a:spcPts val="0"/>
              </a:spcBef>
              <a:spcAft>
                <a:spcPts val="0"/>
              </a:spcAft>
              <a:buClr>
                <a:schemeClr val="lt1"/>
              </a:buClr>
              <a:buSzPts val="1540"/>
              <a:buFont typeface="Arial"/>
              <a:buNone/>
            </a:pPr>
            <a:r>
              <a:rPr lang="en-GB" sz="1900">
                <a:solidFill>
                  <a:schemeClr val="lt1"/>
                </a:solidFill>
                <a:latin typeface="EB Garamond"/>
                <a:ea typeface="EB Garamond"/>
                <a:cs typeface="EB Garamond"/>
                <a:sym typeface="EB Garamond"/>
              </a:rPr>
              <a:t>Nabil Rafka     961719</a:t>
            </a:r>
            <a:endParaRPr sz="1900">
              <a:solidFill>
                <a:schemeClr val="lt1"/>
              </a:solidFill>
              <a:latin typeface="EB Garamond"/>
              <a:ea typeface="EB Garamond"/>
              <a:cs typeface="EB Garamond"/>
              <a:sym typeface="EB Garamond"/>
            </a:endParaRPr>
          </a:p>
        </p:txBody>
      </p:sp>
      <p:sp>
        <p:nvSpPr>
          <p:cNvPr id="1127" name="Google Shape;1127;p52"/>
          <p:cNvSpPr txBox="1"/>
          <p:nvPr/>
        </p:nvSpPr>
        <p:spPr>
          <a:xfrm>
            <a:off x="476500" y="4149725"/>
            <a:ext cx="8155200" cy="14094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lt1"/>
              </a:buClr>
              <a:buSzPts val="2400"/>
              <a:buFont typeface="Arial"/>
              <a:buNone/>
            </a:pPr>
            <a:r>
              <a:rPr b="1" lang="en-GB" sz="2500">
                <a:solidFill>
                  <a:schemeClr val="lt1"/>
                </a:solidFill>
                <a:latin typeface="EB Garamond"/>
                <a:ea typeface="EB Garamond"/>
                <a:cs typeface="EB Garamond"/>
                <a:sym typeface="EB Garamond"/>
              </a:rPr>
              <a:t>The importance of international co-operation for achieving the SDGs</a:t>
            </a:r>
            <a:r>
              <a:rPr lang="en-GB" sz="2500">
                <a:solidFill>
                  <a:schemeClr val="lt1"/>
                </a:solidFill>
                <a:latin typeface="EB Garamond"/>
                <a:ea typeface="EB Garamond"/>
                <a:cs typeface="EB Garamond"/>
                <a:sym typeface="EB Garamond"/>
              </a:rPr>
              <a:t>: analysing the reason of the failure of CBD and proposing solutions</a:t>
            </a:r>
            <a:endParaRPr i="0" sz="1900" u="none" cap="none" strike="noStrike">
              <a:solidFill>
                <a:schemeClr val="lt1"/>
              </a:solidFill>
              <a:latin typeface="EB Garamond"/>
              <a:ea typeface="EB Garamond"/>
              <a:cs typeface="EB Garamond"/>
              <a:sym typeface="EB Garamond"/>
            </a:endParaRPr>
          </a:p>
        </p:txBody>
      </p:sp>
      <p:pic>
        <p:nvPicPr>
          <p:cNvPr descr="Y:\IMMAGINE _COORDINATA_2014\LOGO_UFFICIALE\01_Polimi_centrato\eps\01_Polimi_centrato_COL_negativo.png" id="1128" name="Google Shape;1128;p52"/>
          <p:cNvPicPr preferRelativeResize="0"/>
          <p:nvPr/>
        </p:nvPicPr>
        <p:blipFill rotWithShape="1">
          <a:blip r:embed="rId4">
            <a:alphaModFix/>
          </a:blip>
          <a:srcRect b="0" l="0" r="0" t="0"/>
          <a:stretch/>
        </p:blipFill>
        <p:spPr>
          <a:xfrm>
            <a:off x="641528" y="5559113"/>
            <a:ext cx="1215133" cy="8959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61"/>
          <p:cNvSpPr txBox="1"/>
          <p:nvPr>
            <p:ph type="title"/>
          </p:nvPr>
        </p:nvSpPr>
        <p:spPr>
          <a:xfrm>
            <a:off x="132529" y="16336"/>
            <a:ext cx="88554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GB"/>
              <a:t>Solution by Georgina Mace/WWF: Bending the biodiversity curve loss – Reviving the CBD</a:t>
            </a:r>
            <a:endParaRPr/>
          </a:p>
        </p:txBody>
      </p:sp>
      <p:sp>
        <p:nvSpPr>
          <p:cNvPr id="1226" name="Google Shape;1226;p61"/>
          <p:cNvSpPr txBox="1"/>
          <p:nvPr>
            <p:ph idx="1" type="body"/>
          </p:nvPr>
        </p:nvSpPr>
        <p:spPr>
          <a:xfrm>
            <a:off x="0" y="1017535"/>
            <a:ext cx="7131900" cy="3445200"/>
          </a:xfrm>
          <a:prstGeom prst="rect">
            <a:avLst/>
          </a:prstGeom>
          <a:noFill/>
          <a:ln>
            <a:noFill/>
          </a:ln>
        </p:spPr>
        <p:txBody>
          <a:bodyPr anchorCtr="0" anchor="t" bIns="45700" lIns="91425" spcFirstLastPara="1" rIns="91425" wrap="square" tIns="45700">
            <a:noAutofit/>
          </a:bodyPr>
          <a:lstStyle/>
          <a:p>
            <a:pPr indent="-241300" lvl="0" marL="342900" rtl="0" algn="l">
              <a:spcBef>
                <a:spcPts val="0"/>
              </a:spcBef>
              <a:spcAft>
                <a:spcPts val="0"/>
              </a:spcAft>
              <a:buClr>
                <a:schemeClr val="dk1"/>
              </a:buClr>
              <a:buSzPts val="1600"/>
              <a:buFont typeface="Arial"/>
              <a:buNone/>
            </a:pPr>
            <a:r>
              <a:t/>
            </a:r>
            <a:endParaRPr sz="1600"/>
          </a:p>
          <a:p>
            <a:pPr indent="-342900" lvl="0" marL="342900" rtl="0" algn="l">
              <a:spcBef>
                <a:spcPts val="320"/>
              </a:spcBef>
              <a:spcAft>
                <a:spcPts val="0"/>
              </a:spcAft>
              <a:buClr>
                <a:schemeClr val="dk1"/>
              </a:buClr>
              <a:buSzPts val="1600"/>
              <a:buFont typeface="Arial"/>
              <a:buChar char="•"/>
            </a:pPr>
            <a:r>
              <a:rPr lang="en-GB" sz="1600"/>
              <a:t>Georgina Mace: British ecologist and conservation scientist. </a:t>
            </a:r>
            <a:endParaRPr/>
          </a:p>
          <a:p>
            <a:pPr indent="-241300" lvl="0" marL="342900" rtl="0" algn="l">
              <a:spcBef>
                <a:spcPts val="320"/>
              </a:spcBef>
              <a:spcAft>
                <a:spcPts val="0"/>
              </a:spcAft>
              <a:buClr>
                <a:schemeClr val="dk1"/>
              </a:buClr>
              <a:buSzPts val="1600"/>
              <a:buFont typeface="Arial"/>
              <a:buNone/>
            </a:pPr>
            <a:r>
              <a:t/>
            </a:r>
            <a:endParaRPr sz="1600"/>
          </a:p>
          <a:p>
            <a:pPr indent="-285750" lvl="0" marL="285750" rtl="0" algn="l">
              <a:spcBef>
                <a:spcPts val="320"/>
              </a:spcBef>
              <a:spcAft>
                <a:spcPts val="0"/>
              </a:spcAft>
              <a:buClr>
                <a:schemeClr val="dk1"/>
              </a:buClr>
              <a:buSzPts val="1600"/>
              <a:buFont typeface="Arial"/>
              <a:buChar char="•"/>
            </a:pPr>
            <a:r>
              <a:rPr lang="en-GB" sz="1600"/>
              <a:t>WWF is one of the world’s largest and most experienced independent conservation organizations. WWF’s mission is to stop the degradation of the planet’s natural environment and to build a future in which humans live in harmony with nature, by conserving the world’s biological diversity, ensuring that the use of renewable natural resources is sustainable, and promoting the reduction of pollution and wasteful consumption.</a:t>
            </a:r>
            <a:endParaRPr/>
          </a:p>
          <a:p>
            <a:pPr indent="-184150" lvl="0" marL="285750" rtl="0" algn="l">
              <a:spcBef>
                <a:spcPts val="320"/>
              </a:spcBef>
              <a:spcAft>
                <a:spcPts val="0"/>
              </a:spcAft>
              <a:buClr>
                <a:schemeClr val="dk1"/>
              </a:buClr>
              <a:buSzPts val="1600"/>
              <a:buFont typeface="Arial"/>
              <a:buNone/>
            </a:pPr>
            <a:r>
              <a:t/>
            </a:r>
            <a:endParaRPr sz="1600"/>
          </a:p>
          <a:p>
            <a:pPr indent="-285750" lvl="0" marL="285750" rtl="0" algn="l">
              <a:spcBef>
                <a:spcPts val="320"/>
              </a:spcBef>
              <a:spcAft>
                <a:spcPts val="0"/>
              </a:spcAft>
              <a:buClr>
                <a:schemeClr val="dk1"/>
              </a:buClr>
              <a:buSzPts val="1600"/>
              <a:buFont typeface="Arial"/>
              <a:buChar char="•"/>
            </a:pPr>
            <a:r>
              <a:rPr lang="en-GB" sz="1600"/>
              <a:t>WWF also adopts Georgina Mace solution to biodiversity loss</a:t>
            </a:r>
            <a:endParaRPr sz="1600"/>
          </a:p>
          <a:p>
            <a:pPr indent="-184150" lvl="0" marL="285750" rtl="0" algn="l">
              <a:spcBef>
                <a:spcPts val="320"/>
              </a:spcBef>
              <a:spcAft>
                <a:spcPts val="0"/>
              </a:spcAft>
              <a:buClr>
                <a:schemeClr val="dk1"/>
              </a:buClr>
              <a:buSzPts val="1600"/>
              <a:buFont typeface="Arial"/>
              <a:buNone/>
            </a:pPr>
            <a:r>
              <a:t/>
            </a:r>
            <a:endParaRPr sz="1600"/>
          </a:p>
        </p:txBody>
      </p:sp>
      <p:sp>
        <p:nvSpPr>
          <p:cNvPr id="1227" name="Google Shape;1227;p61"/>
          <p:cNvSpPr txBox="1"/>
          <p:nvPr/>
        </p:nvSpPr>
        <p:spPr>
          <a:xfrm>
            <a:off x="7131912" y="5397478"/>
            <a:ext cx="18561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Mace, G. M. et al. Aiming higher to bend the curve of biodiversity loss. </a:t>
            </a:r>
            <a:r>
              <a:rPr i="1" lang="en-GB" sz="800">
                <a:solidFill>
                  <a:schemeClr val="dk1"/>
                </a:solidFill>
                <a:latin typeface="Calibri"/>
                <a:ea typeface="Calibri"/>
                <a:cs typeface="Calibri"/>
                <a:sym typeface="Calibri"/>
              </a:rPr>
              <a:t>Nature Sustainability </a:t>
            </a:r>
            <a:r>
              <a:rPr b="1" lang="en-GB" sz="800">
                <a:solidFill>
                  <a:schemeClr val="dk1"/>
                </a:solidFill>
                <a:latin typeface="Calibri"/>
                <a:ea typeface="Calibri"/>
                <a:cs typeface="Calibri"/>
                <a:sym typeface="Calibri"/>
              </a:rPr>
              <a:t>1</a:t>
            </a:r>
            <a:r>
              <a:rPr lang="en-GB" sz="800">
                <a:solidFill>
                  <a:schemeClr val="dk1"/>
                </a:solidFill>
                <a:latin typeface="Calibri"/>
                <a:ea typeface="Calibri"/>
                <a:cs typeface="Calibri"/>
                <a:sym typeface="Calibri"/>
              </a:rPr>
              <a:t>: 448-451, doi:10.1038/s41893-018-0130-0 (2018).</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61"/>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descr="upload.wikimedia.org/wikipedia/en/thumb/2/24/WW..." id="1229" name="Google Shape;1229;p61"/>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WWF accused of funding guards who torture and kill in poaching war - BBC  News" id="1230" name="Google Shape;1230;p61"/>
          <p:cNvPicPr preferRelativeResize="0"/>
          <p:nvPr/>
        </p:nvPicPr>
        <p:blipFill rotWithShape="1">
          <a:blip r:embed="rId3">
            <a:alphaModFix/>
          </a:blip>
          <a:srcRect b="0" l="0" r="0" t="0"/>
          <a:stretch/>
        </p:blipFill>
        <p:spPr>
          <a:xfrm>
            <a:off x="883850" y="4026575"/>
            <a:ext cx="4576850" cy="2093975"/>
          </a:xfrm>
          <a:prstGeom prst="rect">
            <a:avLst/>
          </a:prstGeom>
          <a:noFill/>
          <a:ln>
            <a:noFill/>
          </a:ln>
        </p:spPr>
      </p:pic>
      <p:pic>
        <p:nvPicPr>
          <p:cNvPr descr="Georgina Mace - Wikipedia" id="1231" name="Google Shape;1231;p61"/>
          <p:cNvPicPr preferRelativeResize="0"/>
          <p:nvPr/>
        </p:nvPicPr>
        <p:blipFill rotWithShape="1">
          <a:blip r:embed="rId4">
            <a:alphaModFix/>
          </a:blip>
          <a:srcRect b="0" l="0" r="0" t="0"/>
          <a:stretch/>
        </p:blipFill>
        <p:spPr>
          <a:xfrm>
            <a:off x="6972300" y="1666161"/>
            <a:ext cx="2171698" cy="2796657"/>
          </a:xfrm>
          <a:prstGeom prst="rect">
            <a:avLst/>
          </a:prstGeom>
          <a:noFill/>
          <a:ln>
            <a:noFill/>
          </a:ln>
        </p:spPr>
      </p:pic>
      <p:sp>
        <p:nvSpPr>
          <p:cNvPr id="1232" name="Google Shape;1232;p61"/>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2"/>
          <p:cNvSpPr txBox="1"/>
          <p:nvPr>
            <p:ph type="title"/>
          </p:nvPr>
        </p:nvSpPr>
        <p:spPr>
          <a:xfrm>
            <a:off x="1" y="-54592"/>
            <a:ext cx="91440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a:t>Solution by Georgina Mace/WWF: Bending the biodiversity curve loss – Reviving the CBD</a:t>
            </a:r>
            <a:endParaRPr/>
          </a:p>
        </p:txBody>
      </p:sp>
      <p:sp>
        <p:nvSpPr>
          <p:cNvPr id="1238" name="Google Shape;1238;p62"/>
          <p:cNvSpPr txBox="1"/>
          <p:nvPr/>
        </p:nvSpPr>
        <p:spPr>
          <a:xfrm>
            <a:off x="7192370" y="5903531"/>
            <a:ext cx="2292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Figure from WWF report page 113</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39" name="Google Shape;1239;p62"/>
          <p:cNvPicPr preferRelativeResize="0"/>
          <p:nvPr/>
        </p:nvPicPr>
        <p:blipFill rotWithShape="1">
          <a:blip r:embed="rId3">
            <a:alphaModFix/>
          </a:blip>
          <a:srcRect b="0" l="0" r="0" t="0"/>
          <a:stretch/>
        </p:blipFill>
        <p:spPr>
          <a:xfrm>
            <a:off x="1" y="744865"/>
            <a:ext cx="9143999" cy="5158664"/>
          </a:xfrm>
          <a:prstGeom prst="rect">
            <a:avLst/>
          </a:prstGeom>
          <a:noFill/>
          <a:ln>
            <a:noFill/>
          </a:ln>
        </p:spPr>
      </p:pic>
      <p:sp>
        <p:nvSpPr>
          <p:cNvPr id="1240" name="Google Shape;1240;p62"/>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62"/>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63"/>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GB"/>
              <a:t>Solution by Georgina Mace/WWF: Bending the biodiversity curve loss – Step 1</a:t>
            </a:r>
            <a:endParaRPr/>
          </a:p>
        </p:txBody>
      </p:sp>
      <p:sp>
        <p:nvSpPr>
          <p:cNvPr id="1247" name="Google Shape;1247;p63"/>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en-GB"/>
              <a:t>1- Translate the aspirational vision to an ambitious goal</a:t>
            </a:r>
            <a:endParaRPr/>
          </a:p>
          <a:p>
            <a:pPr indent="0" lvl="0" marL="0" rtl="0" algn="l">
              <a:spcBef>
                <a:spcPts val="440"/>
              </a:spcBef>
              <a:spcAft>
                <a:spcPts val="0"/>
              </a:spcAft>
              <a:buClr>
                <a:schemeClr val="dk1"/>
              </a:buClr>
              <a:buSzPts val="2200"/>
              <a:buNone/>
            </a:pPr>
            <a:r>
              <a:t/>
            </a:r>
            <a:endParaRPr/>
          </a:p>
          <a:p>
            <a:pPr indent="0" lvl="0" marL="0" rtl="0" algn="l">
              <a:spcBef>
                <a:spcPts val="320"/>
              </a:spcBef>
              <a:spcAft>
                <a:spcPts val="0"/>
              </a:spcAft>
              <a:buClr>
                <a:schemeClr val="dk1"/>
              </a:buClr>
              <a:buSzPts val="1600"/>
              <a:buNone/>
            </a:pPr>
            <a:r>
              <a:rPr lang="en-GB" sz="1600"/>
              <a:t>The current CBD vision is that “By 2050, biodiversity is valued, conserved, restored and wisely used, maintaining ecosystem services, sustaining a healthy planet and delivering benefits essential for all people.”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GB" sz="1600"/>
              <a:t>The WWF report adopts the same vision and argues to transform it into a goal, not only an aspiration through a new set of targets beyond 2020 to achieve this goal</a:t>
            </a:r>
            <a:endParaRPr sz="1600"/>
          </a:p>
        </p:txBody>
      </p:sp>
      <p:sp>
        <p:nvSpPr>
          <p:cNvPr id="1248" name="Google Shape;1248;p63"/>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9" name="Google Shape;1249;p63"/>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4"/>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GB"/>
              <a:t>Solution by Georgina Mace/WWF: Bending the biodiversity curve loss – Step 2</a:t>
            </a:r>
            <a:endParaRPr/>
          </a:p>
        </p:txBody>
      </p:sp>
      <p:sp>
        <p:nvSpPr>
          <p:cNvPr id="1255" name="Google Shape;1255;p64"/>
          <p:cNvSpPr txBox="1"/>
          <p:nvPr>
            <p:ph idx="1" type="body"/>
          </p:nvPr>
        </p:nvSpPr>
        <p:spPr>
          <a:xfrm>
            <a:off x="0" y="1282890"/>
            <a:ext cx="4560300" cy="484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en-GB"/>
              <a:t>2- Identify ways to measure the progress towards the goal</a:t>
            </a:r>
            <a:endParaRPr/>
          </a:p>
          <a:p>
            <a:pPr indent="0" lvl="0" marL="0" rtl="0" algn="l">
              <a:spcBef>
                <a:spcPts val="440"/>
              </a:spcBef>
              <a:spcAft>
                <a:spcPts val="0"/>
              </a:spcAft>
              <a:buClr>
                <a:schemeClr val="dk1"/>
              </a:buClr>
              <a:buSzPts val="2200"/>
              <a:buNone/>
            </a:pPr>
            <a:r>
              <a:t/>
            </a:r>
            <a:endParaRPr/>
          </a:p>
          <a:p>
            <a:pPr indent="-285750" lvl="0" marL="285750" rtl="0" algn="l">
              <a:spcBef>
                <a:spcPts val="320"/>
              </a:spcBef>
              <a:spcAft>
                <a:spcPts val="0"/>
              </a:spcAft>
              <a:buClr>
                <a:schemeClr val="dk1"/>
              </a:buClr>
              <a:buSzPts val="1600"/>
              <a:buFont typeface="Arial"/>
              <a:buChar char="•"/>
            </a:pPr>
            <a:r>
              <a:rPr lang="en-GB" sz="1600"/>
              <a:t>The Living Planet Index (LPI)</a:t>
            </a:r>
            <a:endParaRPr/>
          </a:p>
          <a:p>
            <a:pPr indent="-285750" lvl="0" marL="285750" rtl="0" algn="l">
              <a:spcBef>
                <a:spcPts val="320"/>
              </a:spcBef>
              <a:spcAft>
                <a:spcPts val="0"/>
              </a:spcAft>
              <a:buClr>
                <a:schemeClr val="dk1"/>
              </a:buClr>
              <a:buSzPts val="1600"/>
              <a:buFont typeface="Arial"/>
              <a:buChar char="•"/>
            </a:pPr>
            <a:r>
              <a:rPr lang="en-GB" sz="1600"/>
              <a:t>The Red List Index </a:t>
            </a:r>
            <a:endParaRPr sz="1600"/>
          </a:p>
          <a:p>
            <a:pPr indent="-285750" lvl="0" marL="285750" rtl="0" algn="l">
              <a:spcBef>
                <a:spcPts val="320"/>
              </a:spcBef>
              <a:spcAft>
                <a:spcPts val="0"/>
              </a:spcAft>
              <a:buClr>
                <a:schemeClr val="dk1"/>
              </a:buClr>
              <a:buSzPts val="1600"/>
              <a:buFont typeface="Arial"/>
              <a:buChar char="•"/>
            </a:pPr>
            <a:r>
              <a:rPr lang="en-GB" sz="1600"/>
              <a:t>The Biodiversity Intactness Index (BII) </a:t>
            </a:r>
            <a:endParaRPr sz="1600"/>
          </a:p>
          <a:p>
            <a:pPr indent="0" lvl="0" marL="0" rtl="0" algn="l">
              <a:spcBef>
                <a:spcPts val="440"/>
              </a:spcBef>
              <a:spcAft>
                <a:spcPts val="0"/>
              </a:spcAft>
              <a:buClr>
                <a:schemeClr val="dk1"/>
              </a:buClr>
              <a:buSzPts val="2200"/>
              <a:buNone/>
            </a:pPr>
            <a:r>
              <a:t/>
            </a:r>
            <a:endParaRPr/>
          </a:p>
        </p:txBody>
      </p:sp>
      <p:pic>
        <p:nvPicPr>
          <p:cNvPr id="1256" name="Google Shape;1256;p64"/>
          <p:cNvPicPr preferRelativeResize="0"/>
          <p:nvPr/>
        </p:nvPicPr>
        <p:blipFill rotWithShape="1">
          <a:blip r:embed="rId3">
            <a:alphaModFix/>
          </a:blip>
          <a:srcRect b="0" l="0" r="0" t="0"/>
          <a:stretch/>
        </p:blipFill>
        <p:spPr>
          <a:xfrm>
            <a:off x="4107975" y="525450"/>
            <a:ext cx="5036025" cy="6175524"/>
          </a:xfrm>
          <a:prstGeom prst="rect">
            <a:avLst/>
          </a:prstGeom>
          <a:noFill/>
          <a:ln>
            <a:noFill/>
          </a:ln>
        </p:spPr>
      </p:pic>
      <p:sp>
        <p:nvSpPr>
          <p:cNvPr id="1257" name="Google Shape;1257;p64"/>
          <p:cNvSpPr txBox="1"/>
          <p:nvPr/>
        </p:nvSpPr>
        <p:spPr>
          <a:xfrm>
            <a:off x="2130008" y="5596993"/>
            <a:ext cx="2101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Figure from WWF report: page 119 </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64"/>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9" name="Google Shape;1259;p64"/>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65"/>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t/>
            </a:r>
            <a:endParaRPr/>
          </a:p>
        </p:txBody>
      </p:sp>
      <p:pic>
        <p:nvPicPr>
          <p:cNvPr id="1265" name="Google Shape;1265;p65"/>
          <p:cNvPicPr preferRelativeResize="0"/>
          <p:nvPr>
            <p:ph idx="1" type="body"/>
          </p:nvPr>
        </p:nvPicPr>
        <p:blipFill rotWithShape="1">
          <a:blip r:embed="rId3">
            <a:alphaModFix/>
          </a:blip>
          <a:srcRect b="0" l="0" r="0" t="0"/>
          <a:stretch/>
        </p:blipFill>
        <p:spPr>
          <a:xfrm>
            <a:off x="0" y="-1"/>
            <a:ext cx="4831200" cy="3493800"/>
          </a:xfrm>
          <a:prstGeom prst="rect">
            <a:avLst/>
          </a:prstGeom>
          <a:noFill/>
          <a:ln>
            <a:noFill/>
          </a:ln>
        </p:spPr>
      </p:pic>
      <p:pic>
        <p:nvPicPr>
          <p:cNvPr id="1266" name="Google Shape;1266;p65"/>
          <p:cNvPicPr preferRelativeResize="0"/>
          <p:nvPr/>
        </p:nvPicPr>
        <p:blipFill rotWithShape="1">
          <a:blip r:embed="rId4">
            <a:alphaModFix/>
          </a:blip>
          <a:srcRect b="0" l="0" r="0" t="0"/>
          <a:stretch/>
        </p:blipFill>
        <p:spPr>
          <a:xfrm>
            <a:off x="4831307" y="-1"/>
            <a:ext cx="4312693" cy="3493828"/>
          </a:xfrm>
          <a:prstGeom prst="rect">
            <a:avLst/>
          </a:prstGeom>
          <a:noFill/>
          <a:ln>
            <a:noFill/>
          </a:ln>
        </p:spPr>
      </p:pic>
      <p:pic>
        <p:nvPicPr>
          <p:cNvPr id="1267" name="Google Shape;1267;p65"/>
          <p:cNvPicPr preferRelativeResize="0"/>
          <p:nvPr/>
        </p:nvPicPr>
        <p:blipFill rotWithShape="1">
          <a:blip r:embed="rId5">
            <a:alphaModFix/>
          </a:blip>
          <a:srcRect b="0" l="0" r="0" t="0"/>
          <a:stretch/>
        </p:blipFill>
        <p:spPr>
          <a:xfrm>
            <a:off x="0" y="3807725"/>
            <a:ext cx="9280478" cy="3050275"/>
          </a:xfrm>
          <a:prstGeom prst="rect">
            <a:avLst/>
          </a:prstGeom>
          <a:noFill/>
          <a:ln>
            <a:noFill/>
          </a:ln>
        </p:spPr>
      </p:pic>
      <p:sp>
        <p:nvSpPr>
          <p:cNvPr id="1268" name="Google Shape;1268;p65"/>
          <p:cNvSpPr txBox="1"/>
          <p:nvPr/>
        </p:nvSpPr>
        <p:spPr>
          <a:xfrm>
            <a:off x="3562066" y="3389166"/>
            <a:ext cx="20061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Figures from WWF report: pages: 90 – 105- 106 respectively</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65"/>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66"/>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GB"/>
              <a:t>Solution by Georgina Mace/WWF: Bending the biodiversity curve loss – Step 3</a:t>
            </a:r>
            <a:endParaRPr/>
          </a:p>
        </p:txBody>
      </p:sp>
      <p:sp>
        <p:nvSpPr>
          <p:cNvPr id="1275" name="Google Shape;1275;p66"/>
          <p:cNvSpPr txBox="1"/>
          <p:nvPr>
            <p:ph idx="1" type="body"/>
          </p:nvPr>
        </p:nvSpPr>
        <p:spPr>
          <a:xfrm>
            <a:off x="-27077" y="1500389"/>
            <a:ext cx="4230600" cy="442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en-GB"/>
              <a:t>3- Identify action to deliver the required </a:t>
            </a:r>
            <a:r>
              <a:rPr lang="en-GB"/>
              <a:t>transformation</a:t>
            </a:r>
            <a:r>
              <a:rPr lang="en-GB"/>
              <a:t> in global biodiversity</a:t>
            </a:r>
            <a:endParaRPr/>
          </a:p>
          <a:p>
            <a:pPr indent="0" lvl="0" marL="0" rtl="0" algn="l">
              <a:spcBef>
                <a:spcPts val="440"/>
              </a:spcBef>
              <a:spcAft>
                <a:spcPts val="0"/>
              </a:spcAft>
              <a:buClr>
                <a:schemeClr val="dk1"/>
              </a:buClr>
              <a:buSzPts val="2200"/>
              <a:buNone/>
            </a:pPr>
            <a:r>
              <a:t/>
            </a:r>
            <a:endParaRPr/>
          </a:p>
          <a:p>
            <a:pPr indent="0" lvl="0" marL="0" rtl="0" algn="l">
              <a:spcBef>
                <a:spcPts val="320"/>
              </a:spcBef>
              <a:spcAft>
                <a:spcPts val="0"/>
              </a:spcAft>
              <a:buClr>
                <a:schemeClr val="dk1"/>
              </a:buClr>
              <a:buSzPts val="1600"/>
              <a:buNone/>
            </a:pPr>
            <a:r>
              <a:rPr lang="en-GB" sz="1600"/>
              <a:t>Scenarios and models can help scientists to visualize and explore how alternative actions affect the dynamic interdependencies between nature, nature’s benefits to people and quality of life. </a:t>
            </a:r>
            <a:endParaRPr sz="1600"/>
          </a:p>
        </p:txBody>
      </p:sp>
      <p:pic>
        <p:nvPicPr>
          <p:cNvPr id="1276" name="Google Shape;1276;p66"/>
          <p:cNvPicPr preferRelativeResize="0"/>
          <p:nvPr/>
        </p:nvPicPr>
        <p:blipFill rotWithShape="1">
          <a:blip r:embed="rId3">
            <a:alphaModFix/>
          </a:blip>
          <a:srcRect b="0" l="0" r="0" t="0"/>
          <a:stretch/>
        </p:blipFill>
        <p:spPr>
          <a:xfrm>
            <a:off x="4783889" y="1500412"/>
            <a:ext cx="3669070" cy="3513072"/>
          </a:xfrm>
          <a:prstGeom prst="rect">
            <a:avLst/>
          </a:prstGeom>
          <a:noFill/>
          <a:ln>
            <a:noFill/>
          </a:ln>
        </p:spPr>
      </p:pic>
      <p:sp>
        <p:nvSpPr>
          <p:cNvPr id="1277" name="Google Shape;1277;p66"/>
          <p:cNvSpPr txBox="1"/>
          <p:nvPr/>
        </p:nvSpPr>
        <p:spPr>
          <a:xfrm>
            <a:off x="2238233" y="4750832"/>
            <a:ext cx="2075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Figure from WWF report page: 123</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66"/>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9" name="Google Shape;1279;p66"/>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67"/>
          <p:cNvSpPr txBox="1"/>
          <p:nvPr>
            <p:ph type="title"/>
          </p:nvPr>
        </p:nvSpPr>
        <p:spPr>
          <a:xfrm>
            <a:off x="0" y="0"/>
            <a:ext cx="94107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979"/>
              <a:buFont typeface="Arial"/>
              <a:buNone/>
            </a:pPr>
            <a:r>
              <a:rPr lang="en-GB" sz="1979"/>
              <a:t>Solution: Six transformations to achieve the SDGs – Focus on partnership as a solution to CBD failure and other future conventions/treaties</a:t>
            </a:r>
            <a:endParaRPr sz="1979"/>
          </a:p>
        </p:txBody>
      </p:sp>
      <p:sp>
        <p:nvSpPr>
          <p:cNvPr id="1285" name="Google Shape;1285;p67"/>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lang="en-GB" sz="1600"/>
              <a:t>This Study provides 6 transformations that needs to be applied through different means to achieve the SDGs</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GB" sz="1600"/>
              <a:t>The fourth transformation covers sustainable food, land, water and oceans which is related to biodiversity.</a:t>
            </a:r>
            <a:endParaRPr/>
          </a:p>
          <a:p>
            <a:pPr indent="0" lvl="0" marL="0" rtl="0" algn="l">
              <a:spcBef>
                <a:spcPts val="320"/>
              </a:spcBef>
              <a:spcAft>
                <a:spcPts val="0"/>
              </a:spcAft>
              <a:buClr>
                <a:schemeClr val="dk1"/>
              </a:buClr>
              <a:buSzPts val="1600"/>
              <a:buNone/>
            </a:pPr>
            <a:r>
              <a:rPr lang="en-GB" sz="1600"/>
              <a:t>Our Focus in this study is on the </a:t>
            </a:r>
            <a:r>
              <a:rPr b="1" lang="en-GB" sz="1600"/>
              <a:t>goal-based organization of government</a:t>
            </a:r>
            <a:r>
              <a:rPr lang="en-GB" sz="1600"/>
              <a:t> </a:t>
            </a:r>
            <a:r>
              <a:rPr b="1" lang="en-GB" sz="1600"/>
              <a:t>and financing </a:t>
            </a:r>
            <a:r>
              <a:rPr lang="en-GB" sz="1600"/>
              <a:t>and </a:t>
            </a:r>
            <a:r>
              <a:rPr b="1" lang="en-GB" sz="1600"/>
              <a:t>Diplomacy and international cooperation for peace, finance and partnerships</a:t>
            </a:r>
            <a:r>
              <a:rPr lang="en-GB" sz="1600"/>
              <a:t> as well as </a:t>
            </a:r>
            <a:r>
              <a:rPr b="1" lang="en-GB" sz="1600"/>
              <a:t>Social activism to change norms and behaviors</a:t>
            </a:r>
            <a:r>
              <a:rPr lang="en-GB" sz="1600"/>
              <a:t>.</a:t>
            </a:r>
            <a:endParaRPr/>
          </a:p>
          <a:p>
            <a:pPr indent="0" lvl="0" marL="0" rtl="0" algn="l">
              <a:spcBef>
                <a:spcPts val="320"/>
              </a:spcBef>
              <a:spcAft>
                <a:spcPts val="0"/>
              </a:spcAft>
              <a:buClr>
                <a:schemeClr val="dk1"/>
              </a:buClr>
              <a:buSzPts val="1600"/>
              <a:buNone/>
            </a:pPr>
            <a:r>
              <a:rPr lang="en-GB" sz="1600"/>
              <a:t>We notice the importance of partnership is this study to achieve the transformation required. This partnership should be provided both horizontally and vertically.</a:t>
            </a:r>
            <a:endParaRPr/>
          </a:p>
        </p:txBody>
      </p:sp>
      <p:sp>
        <p:nvSpPr>
          <p:cNvPr id="1286" name="Google Shape;1286;p67"/>
          <p:cNvSpPr txBox="1"/>
          <p:nvPr/>
        </p:nvSpPr>
        <p:spPr>
          <a:xfrm>
            <a:off x="6974006" y="5414795"/>
            <a:ext cx="22656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Sachs, J., Schmidt-Tra`ub, G., Mazzucato, M., Messner, D., Nakicenovic, N. and Rockström, J., 2019. Six Transformations to achieve the Sustainable Development Goals. </a:t>
            </a:r>
            <a:r>
              <a:rPr i="1" lang="en-GB" sz="800">
                <a:solidFill>
                  <a:schemeClr val="dk1"/>
                </a:solidFill>
                <a:latin typeface="Calibri"/>
                <a:ea typeface="Calibri"/>
                <a:cs typeface="Calibri"/>
                <a:sym typeface="Calibri"/>
              </a:rPr>
              <a:t>Nature Sustainability</a:t>
            </a:r>
            <a:r>
              <a:rPr lang="en-GB" sz="800">
                <a:solidFill>
                  <a:schemeClr val="dk1"/>
                </a:solidFill>
                <a:latin typeface="Calibri"/>
                <a:ea typeface="Calibri"/>
                <a:cs typeface="Calibri"/>
                <a:sym typeface="Calibri"/>
              </a:rPr>
              <a:t>, 2(9), pp.805-814.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7" name="Google Shape;1287;p67"/>
          <p:cNvPicPr preferRelativeResize="0"/>
          <p:nvPr/>
        </p:nvPicPr>
        <p:blipFill rotWithShape="1">
          <a:blip r:embed="rId3">
            <a:alphaModFix/>
          </a:blip>
          <a:srcRect b="0" l="0" r="0" t="0"/>
          <a:stretch/>
        </p:blipFill>
        <p:spPr>
          <a:xfrm>
            <a:off x="-1409" y="4392088"/>
            <a:ext cx="5640208" cy="2465912"/>
          </a:xfrm>
          <a:prstGeom prst="rect">
            <a:avLst/>
          </a:prstGeom>
          <a:noFill/>
          <a:ln>
            <a:noFill/>
          </a:ln>
        </p:spPr>
      </p:pic>
      <p:sp>
        <p:nvSpPr>
          <p:cNvPr id="1288" name="Google Shape;1288;p67"/>
          <p:cNvSpPr txBox="1"/>
          <p:nvPr/>
        </p:nvSpPr>
        <p:spPr>
          <a:xfrm>
            <a:off x="5360592" y="4392088"/>
            <a:ext cx="38790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Figure from Sachs et al. 2019. Six Transformations to achieve the Sustainable Development Goals. </a:t>
            </a:r>
            <a:r>
              <a:rPr i="1" lang="en-GB" sz="1000">
                <a:solidFill>
                  <a:schemeClr val="dk1"/>
                </a:solidFill>
                <a:latin typeface="Calibri"/>
                <a:ea typeface="Calibri"/>
                <a:cs typeface="Calibri"/>
                <a:sym typeface="Calibri"/>
              </a:rPr>
              <a:t>Nature Sustainability</a:t>
            </a:r>
            <a:r>
              <a:rPr lang="en-GB" sz="1000">
                <a:solidFill>
                  <a:schemeClr val="dk1"/>
                </a:solidFill>
                <a:latin typeface="Calibri"/>
                <a:ea typeface="Calibri"/>
                <a:cs typeface="Calibri"/>
                <a:sym typeface="Calibri"/>
              </a:rPr>
              <a:t>, 2(9), pp.805-814.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67"/>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68"/>
          <p:cNvSpPr txBox="1"/>
          <p:nvPr>
            <p:ph type="title"/>
          </p:nvPr>
        </p:nvSpPr>
        <p:spPr>
          <a:xfrm>
            <a:off x="288521" y="384263"/>
            <a:ext cx="8580900" cy="84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en-GB"/>
              <a:t>GREENPEACE report on biodiversity loss.</a:t>
            </a:r>
            <a:endParaRPr/>
          </a:p>
        </p:txBody>
      </p:sp>
      <p:sp>
        <p:nvSpPr>
          <p:cNvPr id="1295" name="Google Shape;1295;p68"/>
          <p:cNvSpPr txBox="1"/>
          <p:nvPr>
            <p:ph idx="1" type="body"/>
          </p:nvPr>
        </p:nvSpPr>
        <p:spPr>
          <a:xfrm>
            <a:off x="249825" y="1632750"/>
            <a:ext cx="8619600" cy="3592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02124"/>
              </a:buClr>
              <a:buSzPts val="1665"/>
              <a:buNone/>
            </a:pPr>
            <a:r>
              <a:rPr lang="en-GB" sz="1800">
                <a:solidFill>
                  <a:srgbClr val="202124"/>
                </a:solidFill>
                <a:latin typeface="EB Garamond"/>
                <a:ea typeface="EB Garamond"/>
                <a:cs typeface="EB Garamond"/>
                <a:sym typeface="EB Garamond"/>
              </a:rPr>
              <a:t>GREENPEACE</a:t>
            </a:r>
            <a:r>
              <a:rPr i="0" lang="en-GB" sz="1800">
                <a:solidFill>
                  <a:srgbClr val="202124"/>
                </a:solidFill>
                <a:latin typeface="EB Garamond"/>
                <a:ea typeface="EB Garamond"/>
                <a:cs typeface="EB Garamond"/>
                <a:sym typeface="EB Garamond"/>
              </a:rPr>
              <a:t> created a report on the </a:t>
            </a:r>
            <a:endParaRPr i="0" sz="1800">
              <a:solidFill>
                <a:srgbClr val="202124"/>
              </a:solidFill>
              <a:latin typeface="EB Garamond"/>
              <a:ea typeface="EB Garamond"/>
              <a:cs typeface="EB Garamond"/>
              <a:sym typeface="EB Garamond"/>
            </a:endParaRPr>
          </a:p>
          <a:p>
            <a:pPr indent="0" lvl="0" marL="0" rtl="0" algn="l">
              <a:lnSpc>
                <a:spcPct val="90000"/>
              </a:lnSpc>
              <a:spcBef>
                <a:spcPts val="0"/>
              </a:spcBef>
              <a:spcAft>
                <a:spcPts val="0"/>
              </a:spcAft>
              <a:buClr>
                <a:srgbClr val="202124"/>
              </a:buClr>
              <a:buSzPts val="1665"/>
              <a:buNone/>
            </a:pPr>
            <a:r>
              <a:rPr i="0" lang="en-GB" sz="1800">
                <a:solidFill>
                  <a:srgbClr val="202124"/>
                </a:solidFill>
                <a:latin typeface="EB Garamond"/>
                <a:ea typeface="EB Garamond"/>
                <a:cs typeface="EB Garamond"/>
                <a:sym typeface="EB Garamond"/>
              </a:rPr>
              <a:t>biodiversity loss and The report stresses the</a:t>
            </a:r>
            <a:endParaRPr i="0" sz="1800">
              <a:solidFill>
                <a:srgbClr val="202124"/>
              </a:solidFill>
              <a:latin typeface="EB Garamond"/>
              <a:ea typeface="EB Garamond"/>
              <a:cs typeface="EB Garamond"/>
              <a:sym typeface="EB Garamond"/>
            </a:endParaRPr>
          </a:p>
          <a:p>
            <a:pPr indent="0" lvl="0" marL="0" rtl="0" algn="l">
              <a:lnSpc>
                <a:spcPct val="90000"/>
              </a:lnSpc>
              <a:spcBef>
                <a:spcPts val="0"/>
              </a:spcBef>
              <a:spcAft>
                <a:spcPts val="0"/>
              </a:spcAft>
              <a:buClr>
                <a:srgbClr val="202124"/>
              </a:buClr>
              <a:buSzPts val="1665"/>
              <a:buNone/>
            </a:pPr>
            <a:r>
              <a:rPr lang="en-GB" sz="1800">
                <a:solidFill>
                  <a:srgbClr val="202124"/>
                </a:solidFill>
                <a:latin typeface="EB Garamond"/>
                <a:ea typeface="EB Garamond"/>
                <a:cs typeface="EB Garamond"/>
                <a:sym typeface="EB Garamond"/>
              </a:rPr>
              <a:t> </a:t>
            </a:r>
            <a:r>
              <a:rPr i="0" lang="en-GB" sz="1800">
                <a:solidFill>
                  <a:srgbClr val="202124"/>
                </a:solidFill>
                <a:latin typeface="EB Garamond"/>
                <a:ea typeface="EB Garamond"/>
                <a:cs typeface="EB Garamond"/>
                <a:sym typeface="EB Garamond"/>
              </a:rPr>
              <a:t>importance of biodiversity for the SDGs.</a:t>
            </a:r>
            <a:endParaRPr sz="1800">
              <a:latin typeface="EB Garamond"/>
              <a:ea typeface="EB Garamond"/>
              <a:cs typeface="EB Garamond"/>
              <a:sym typeface="EB Garamond"/>
            </a:endParaRPr>
          </a:p>
          <a:p>
            <a:pPr indent="0" lvl="0" marL="0" rtl="0" algn="l">
              <a:lnSpc>
                <a:spcPct val="90000"/>
              </a:lnSpc>
              <a:spcBef>
                <a:spcPts val="333"/>
              </a:spcBef>
              <a:spcAft>
                <a:spcPts val="0"/>
              </a:spcAft>
              <a:buClr>
                <a:schemeClr val="dk1"/>
              </a:buClr>
              <a:buSzPts val="1665"/>
              <a:buNone/>
            </a:pPr>
            <a:r>
              <a:t/>
            </a:r>
            <a:endParaRPr i="0" sz="1800">
              <a:solidFill>
                <a:srgbClr val="202124"/>
              </a:solidFill>
              <a:latin typeface="EB Garamond"/>
              <a:ea typeface="EB Garamond"/>
              <a:cs typeface="EB Garamond"/>
              <a:sym typeface="EB Garamond"/>
            </a:endParaRPr>
          </a:p>
          <a:p>
            <a:pPr indent="0" lvl="0" marL="0" rtl="0" algn="l">
              <a:lnSpc>
                <a:spcPct val="90000"/>
              </a:lnSpc>
              <a:spcBef>
                <a:spcPts val="333"/>
              </a:spcBef>
              <a:spcAft>
                <a:spcPts val="0"/>
              </a:spcAft>
              <a:buClr>
                <a:srgbClr val="202124"/>
              </a:buClr>
              <a:buSzPts val="1665"/>
              <a:buNone/>
            </a:pPr>
            <a:r>
              <a:rPr i="0" lang="en-GB" sz="1800">
                <a:solidFill>
                  <a:srgbClr val="202124"/>
                </a:solidFill>
                <a:latin typeface="EB Garamond"/>
                <a:ea typeface="EB Garamond"/>
                <a:cs typeface="EB Garamond"/>
                <a:sym typeface="EB Garamond"/>
              </a:rPr>
              <a:t>The report mentions options, policies and measures to improve the conservation of nature as well as the need for bold decisions, multi-sectoral planning, transformative change and a global sustainable economy. </a:t>
            </a:r>
            <a:endParaRPr sz="1800">
              <a:latin typeface="EB Garamond"/>
              <a:ea typeface="EB Garamond"/>
              <a:cs typeface="EB Garamond"/>
              <a:sym typeface="EB Garamond"/>
            </a:endParaRPr>
          </a:p>
        </p:txBody>
      </p:sp>
      <p:sp>
        <p:nvSpPr>
          <p:cNvPr id="1296" name="Google Shape;1296;p68"/>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97" name="Google Shape;1297;p68"/>
          <p:cNvPicPr preferRelativeResize="0"/>
          <p:nvPr/>
        </p:nvPicPr>
        <p:blipFill>
          <a:blip r:embed="rId3">
            <a:alphaModFix/>
          </a:blip>
          <a:stretch>
            <a:fillRect/>
          </a:stretch>
        </p:blipFill>
        <p:spPr>
          <a:xfrm>
            <a:off x="0" y="3729475"/>
            <a:ext cx="5572126" cy="3128525"/>
          </a:xfrm>
          <a:prstGeom prst="rect">
            <a:avLst/>
          </a:prstGeom>
          <a:noFill/>
          <a:ln>
            <a:noFill/>
          </a:ln>
        </p:spPr>
      </p:pic>
      <p:pic>
        <p:nvPicPr>
          <p:cNvPr id="1298" name="Google Shape;1298;p68"/>
          <p:cNvPicPr preferRelativeResize="0"/>
          <p:nvPr/>
        </p:nvPicPr>
        <p:blipFill rotWithShape="1">
          <a:blip r:embed="rId4">
            <a:alphaModFix/>
          </a:blip>
          <a:srcRect b="0" l="0" r="0" t="0"/>
          <a:stretch/>
        </p:blipFill>
        <p:spPr>
          <a:xfrm>
            <a:off x="4903563" y="1443020"/>
            <a:ext cx="4169001" cy="1039400"/>
          </a:xfrm>
          <a:prstGeom prst="rect">
            <a:avLst/>
          </a:prstGeom>
          <a:noFill/>
          <a:ln>
            <a:noFill/>
          </a:ln>
        </p:spPr>
      </p:pic>
      <p:sp>
        <p:nvSpPr>
          <p:cNvPr id="1299" name="Google Shape;1299;p68"/>
          <p:cNvSpPr txBox="1"/>
          <p:nvPr/>
        </p:nvSpPr>
        <p:spPr>
          <a:xfrm>
            <a:off x="5800725" y="3757625"/>
            <a:ext cx="3157500" cy="2085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33"/>
              </a:spcBef>
              <a:spcAft>
                <a:spcPts val="0"/>
              </a:spcAft>
              <a:buClr>
                <a:schemeClr val="dk1"/>
              </a:buClr>
              <a:buSzPts val="1100"/>
              <a:buFont typeface="Arial"/>
              <a:buNone/>
            </a:pPr>
            <a:r>
              <a:rPr lang="en-GB" sz="2000">
                <a:solidFill>
                  <a:srgbClr val="202124"/>
                </a:solidFill>
                <a:latin typeface="EB Garamond"/>
                <a:ea typeface="EB Garamond"/>
                <a:cs typeface="EB Garamond"/>
                <a:sym typeface="EB Garamond"/>
              </a:rPr>
              <a:t>It also lists key governance interventions, leverage points, recognizes the importance of Indigenous and local people’s rights, knowledge, participation and consent.</a:t>
            </a:r>
            <a:endParaRPr sz="20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69"/>
          <p:cNvSpPr txBox="1"/>
          <p:nvPr>
            <p:ph type="title"/>
          </p:nvPr>
        </p:nvSpPr>
        <p:spPr>
          <a:xfrm>
            <a:off x="288521" y="354608"/>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Importance of Partnership</a:t>
            </a:r>
            <a:endParaRPr sz="2400">
              <a:latin typeface="EB Garamond"/>
              <a:ea typeface="EB Garamond"/>
              <a:cs typeface="EB Garamond"/>
              <a:sym typeface="EB Garamond"/>
            </a:endParaRPr>
          </a:p>
        </p:txBody>
      </p:sp>
      <p:sp>
        <p:nvSpPr>
          <p:cNvPr id="1305" name="Google Shape;1305;p69"/>
          <p:cNvSpPr txBox="1"/>
          <p:nvPr>
            <p:ph idx="1" type="body"/>
          </p:nvPr>
        </p:nvSpPr>
        <p:spPr>
          <a:xfrm>
            <a:off x="288525" y="1600200"/>
            <a:ext cx="8492400" cy="1943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en-GB" sz="2000">
                <a:latin typeface="EB Garamond"/>
                <a:ea typeface="EB Garamond"/>
                <a:cs typeface="EB Garamond"/>
                <a:sym typeface="EB Garamond"/>
              </a:rPr>
              <a:t>The UN system defines partnerships for the SDGs as follows:</a:t>
            </a:r>
            <a:endParaRPr sz="2000">
              <a:latin typeface="EB Garamond"/>
              <a:ea typeface="EB Garamond"/>
              <a:cs typeface="EB Garamond"/>
              <a:sym typeface="EB Garamond"/>
            </a:endParaRPr>
          </a:p>
          <a:p>
            <a:pPr indent="0" lvl="0" marL="0" rtl="0" algn="l">
              <a:spcBef>
                <a:spcPts val="440"/>
              </a:spcBef>
              <a:spcAft>
                <a:spcPts val="0"/>
              </a:spcAft>
              <a:buClr>
                <a:schemeClr val="dk1"/>
              </a:buClr>
              <a:buSzPts val="2200"/>
              <a:buNone/>
            </a:pPr>
            <a:r>
              <a:t/>
            </a:r>
            <a:endParaRPr sz="2000">
              <a:latin typeface="EB Garamond"/>
              <a:ea typeface="EB Garamond"/>
              <a:cs typeface="EB Garamond"/>
              <a:sym typeface="EB Garamond"/>
            </a:endParaRPr>
          </a:p>
          <a:p>
            <a:pPr indent="0" lvl="0" marL="0" rtl="0" algn="l">
              <a:spcBef>
                <a:spcPts val="440"/>
              </a:spcBef>
              <a:spcAft>
                <a:spcPts val="0"/>
              </a:spcAft>
              <a:buClr>
                <a:schemeClr val="dk1"/>
              </a:buClr>
              <a:buSzPts val="2200"/>
              <a:buNone/>
            </a:pPr>
            <a:r>
              <a:rPr lang="en-GB" sz="2000">
                <a:latin typeface="EB Garamond"/>
                <a:ea typeface="EB Garamond"/>
                <a:cs typeface="EB Garamond"/>
                <a:sym typeface="EB Garamond"/>
              </a:rPr>
              <a:t>Partnerships for sustainable development are multi-stakeholder initiatives voluntarily undertaken by Governments, intergovernmental organizations, major groups and other stakeholders, which efforts are contributing to the implementation of </a:t>
            </a:r>
            <a:r>
              <a:rPr lang="en-GB" sz="2000">
                <a:latin typeface="EB Garamond"/>
                <a:ea typeface="EB Garamond"/>
                <a:cs typeface="EB Garamond"/>
                <a:sym typeface="EB Garamond"/>
              </a:rPr>
              <a:t>i</a:t>
            </a:r>
            <a:r>
              <a:rPr lang="en-GB" sz="2000">
                <a:latin typeface="EB Garamond"/>
                <a:ea typeface="EB Garamond"/>
                <a:cs typeface="EB Garamond"/>
                <a:sym typeface="EB Garamond"/>
              </a:rPr>
              <a:t>nter-governmentally, agreed development goals and commitments. </a:t>
            </a:r>
            <a:endParaRPr sz="2000">
              <a:latin typeface="EB Garamond"/>
              <a:ea typeface="EB Garamond"/>
              <a:cs typeface="EB Garamond"/>
              <a:sym typeface="EB Garamond"/>
            </a:endParaRPr>
          </a:p>
          <a:p>
            <a:pPr indent="0" lvl="0" marL="0" rtl="0" algn="l">
              <a:spcBef>
                <a:spcPts val="440"/>
              </a:spcBef>
              <a:spcAft>
                <a:spcPts val="0"/>
              </a:spcAft>
              <a:buClr>
                <a:schemeClr val="dk1"/>
              </a:buClr>
              <a:buSzPts val="2200"/>
              <a:buNone/>
            </a:pPr>
            <a:r>
              <a:t/>
            </a:r>
            <a:endParaRPr sz="2000">
              <a:latin typeface="EB Garamond"/>
              <a:ea typeface="EB Garamond"/>
              <a:cs typeface="EB Garamond"/>
              <a:sym typeface="EB Garamond"/>
            </a:endParaRPr>
          </a:p>
          <a:p>
            <a:pPr indent="0" lvl="0" marL="0" rtl="0" algn="l">
              <a:spcBef>
                <a:spcPts val="440"/>
              </a:spcBef>
              <a:spcAft>
                <a:spcPts val="0"/>
              </a:spcAft>
              <a:buClr>
                <a:schemeClr val="dk1"/>
              </a:buClr>
              <a:buSzPts val="2200"/>
              <a:buNone/>
            </a:pPr>
            <a:r>
              <a:t/>
            </a:r>
            <a:endParaRPr sz="2000">
              <a:latin typeface="EB Garamond"/>
              <a:ea typeface="EB Garamond"/>
              <a:cs typeface="EB Garamond"/>
              <a:sym typeface="EB Garamond"/>
            </a:endParaRPr>
          </a:p>
        </p:txBody>
      </p:sp>
      <p:pic>
        <p:nvPicPr>
          <p:cNvPr id="1306" name="Google Shape;1306;p69"/>
          <p:cNvPicPr preferRelativeResize="0"/>
          <p:nvPr/>
        </p:nvPicPr>
        <p:blipFill rotWithShape="1">
          <a:blip r:embed="rId3">
            <a:alphaModFix/>
          </a:blip>
          <a:srcRect b="0" l="1632" r="0" t="0"/>
          <a:stretch/>
        </p:blipFill>
        <p:spPr>
          <a:xfrm>
            <a:off x="0" y="3666175"/>
            <a:ext cx="5350576" cy="3191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0"/>
          <p:cNvSpPr txBox="1"/>
          <p:nvPr>
            <p:ph type="title"/>
          </p:nvPr>
        </p:nvSpPr>
        <p:spPr>
          <a:xfrm>
            <a:off x="281478" y="311637"/>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Importance of Partnership</a:t>
            </a:r>
            <a:endParaRPr sz="2400">
              <a:latin typeface="EB Garamond"/>
              <a:ea typeface="EB Garamond"/>
              <a:cs typeface="EB Garamond"/>
              <a:sym typeface="EB Garamond"/>
            </a:endParaRPr>
          </a:p>
        </p:txBody>
      </p:sp>
      <p:sp>
        <p:nvSpPr>
          <p:cNvPr id="1312" name="Google Shape;1312;p70"/>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13" name="Google Shape;1313;p70"/>
          <p:cNvGrpSpPr/>
          <p:nvPr/>
        </p:nvGrpSpPr>
        <p:grpSpPr>
          <a:xfrm>
            <a:off x="1293736" y="3429000"/>
            <a:ext cx="2726286" cy="2547000"/>
            <a:chOff x="1293736" y="1258050"/>
            <a:chExt cx="2726286" cy="2547000"/>
          </a:xfrm>
        </p:grpSpPr>
        <p:sp>
          <p:nvSpPr>
            <p:cNvPr id="1314" name="Google Shape;1314;p70"/>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0"/>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1</a:t>
              </a:r>
              <a:endParaRPr b="1" sz="1200">
                <a:solidFill>
                  <a:srgbClr val="0944A1"/>
                </a:solidFill>
                <a:latin typeface="Roboto"/>
                <a:ea typeface="Roboto"/>
                <a:cs typeface="Roboto"/>
                <a:sym typeface="Roboto"/>
              </a:endParaRPr>
            </a:p>
          </p:txBody>
        </p:sp>
        <p:sp>
          <p:nvSpPr>
            <p:cNvPr id="1316" name="Google Shape;1316;p70"/>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ctr">
                <a:spcBef>
                  <a:spcPts val="320"/>
                </a:spcBef>
                <a:spcAft>
                  <a:spcPts val="0"/>
                </a:spcAft>
                <a:buNone/>
              </a:pPr>
              <a:r>
                <a:rPr b="1" lang="en-GB" sz="1800">
                  <a:solidFill>
                    <a:srgbClr val="FFFFFF"/>
                  </a:solidFill>
                  <a:latin typeface="Roboto"/>
                  <a:ea typeface="Roboto"/>
                  <a:cs typeface="Roboto"/>
                  <a:sym typeface="Roboto"/>
                </a:rPr>
                <a:t>Leverage / Exchange</a:t>
              </a:r>
              <a:endParaRPr b="1" sz="1800">
                <a:solidFill>
                  <a:srgbClr val="FFFFFF"/>
                </a:solidFill>
                <a:latin typeface="Roboto"/>
                <a:ea typeface="Roboto"/>
                <a:cs typeface="Roboto"/>
                <a:sym typeface="Roboto"/>
              </a:endParaRPr>
            </a:p>
          </p:txBody>
        </p:sp>
        <p:sp>
          <p:nvSpPr>
            <p:cNvPr id="1317" name="Google Shape;1317;p70"/>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latin typeface="Roboto"/>
                  <a:ea typeface="Roboto"/>
                  <a:cs typeface="Roboto"/>
                  <a:sym typeface="Roboto"/>
                </a:rPr>
                <a:t>Knowledge, Services, Skills</a:t>
              </a:r>
              <a:endParaRPr b="1" sz="1200">
                <a:latin typeface="Roboto"/>
                <a:ea typeface="Roboto"/>
                <a:cs typeface="Roboto"/>
                <a:sym typeface="Roboto"/>
              </a:endParaRPr>
            </a:p>
          </p:txBody>
        </p:sp>
      </p:grpSp>
      <p:grpSp>
        <p:nvGrpSpPr>
          <p:cNvPr id="1318" name="Google Shape;1318;p70"/>
          <p:cNvGrpSpPr/>
          <p:nvPr/>
        </p:nvGrpSpPr>
        <p:grpSpPr>
          <a:xfrm>
            <a:off x="3203958" y="3429000"/>
            <a:ext cx="2726286" cy="2547000"/>
            <a:chOff x="3203958" y="1258050"/>
            <a:chExt cx="2726286" cy="2547000"/>
          </a:xfrm>
        </p:grpSpPr>
        <p:sp>
          <p:nvSpPr>
            <p:cNvPr id="1319" name="Google Shape;1319;p70"/>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0"/>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D5DDF"/>
                  </a:solidFill>
                  <a:latin typeface="Roboto"/>
                  <a:ea typeface="Roboto"/>
                  <a:cs typeface="Roboto"/>
                  <a:sym typeface="Roboto"/>
                </a:rPr>
                <a:t>2</a:t>
              </a:r>
              <a:endParaRPr b="1" sz="1200">
                <a:solidFill>
                  <a:srgbClr val="0D5DDF"/>
                </a:solidFill>
                <a:latin typeface="Roboto"/>
                <a:ea typeface="Roboto"/>
                <a:cs typeface="Roboto"/>
                <a:sym typeface="Roboto"/>
              </a:endParaRPr>
            </a:p>
          </p:txBody>
        </p:sp>
        <p:sp>
          <p:nvSpPr>
            <p:cNvPr id="1321" name="Google Shape;1321;p70"/>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FFFFFF"/>
                  </a:solidFill>
                  <a:latin typeface="Roboto"/>
                  <a:ea typeface="Roboto"/>
                  <a:cs typeface="Roboto"/>
                  <a:sym typeface="Roboto"/>
                </a:rPr>
                <a:t>Combine / Integrate</a:t>
              </a:r>
              <a:endParaRPr b="1">
                <a:solidFill>
                  <a:srgbClr val="FFFFFF"/>
                </a:solidFill>
                <a:latin typeface="Roboto"/>
                <a:ea typeface="Roboto"/>
                <a:cs typeface="Roboto"/>
                <a:sym typeface="Roboto"/>
              </a:endParaRPr>
            </a:p>
          </p:txBody>
        </p:sp>
        <p:sp>
          <p:nvSpPr>
            <p:cNvPr id="1322" name="Google Shape;1322;p70"/>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latin typeface="Roboto"/>
                  <a:ea typeface="Roboto"/>
                  <a:cs typeface="Roboto"/>
                  <a:sym typeface="Roboto"/>
                </a:rPr>
                <a:t>Cross sector partnerships</a:t>
              </a:r>
              <a:endParaRPr b="1" sz="1200">
                <a:latin typeface="Roboto"/>
                <a:ea typeface="Roboto"/>
                <a:cs typeface="Roboto"/>
                <a:sym typeface="Roboto"/>
              </a:endParaRPr>
            </a:p>
          </p:txBody>
        </p:sp>
      </p:grpSp>
      <p:grpSp>
        <p:nvGrpSpPr>
          <p:cNvPr id="1323" name="Google Shape;1323;p70"/>
          <p:cNvGrpSpPr/>
          <p:nvPr/>
        </p:nvGrpSpPr>
        <p:grpSpPr>
          <a:xfrm>
            <a:off x="5123977" y="3429000"/>
            <a:ext cx="2726286" cy="2547000"/>
            <a:chOff x="5123977" y="1258050"/>
            <a:chExt cx="2726286" cy="2547000"/>
          </a:xfrm>
        </p:grpSpPr>
        <p:sp>
          <p:nvSpPr>
            <p:cNvPr id="1324" name="Google Shape;1324;p70"/>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307BF3"/>
                  </a:solidFill>
                  <a:latin typeface="Roboto"/>
                  <a:ea typeface="Roboto"/>
                  <a:cs typeface="Roboto"/>
                  <a:sym typeface="Roboto"/>
                </a:rPr>
                <a:t>3</a:t>
              </a:r>
              <a:endParaRPr b="1" sz="1200">
                <a:solidFill>
                  <a:srgbClr val="307BF3"/>
                </a:solidFill>
                <a:latin typeface="Roboto"/>
                <a:ea typeface="Roboto"/>
                <a:cs typeface="Roboto"/>
                <a:sym typeface="Roboto"/>
              </a:endParaRPr>
            </a:p>
          </p:txBody>
        </p:sp>
        <p:sp>
          <p:nvSpPr>
            <p:cNvPr id="1326" name="Google Shape;1326;p70"/>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FFFFFF"/>
                  </a:solidFill>
                  <a:latin typeface="Roboto"/>
                  <a:ea typeface="Roboto"/>
                  <a:cs typeface="Roboto"/>
                  <a:sym typeface="Roboto"/>
                </a:rPr>
                <a:t>Transform</a:t>
              </a:r>
              <a:endParaRPr b="1">
                <a:solidFill>
                  <a:srgbClr val="FFFFFF"/>
                </a:solidFill>
                <a:latin typeface="Roboto"/>
                <a:ea typeface="Roboto"/>
                <a:cs typeface="Roboto"/>
                <a:sym typeface="Roboto"/>
              </a:endParaRPr>
            </a:p>
          </p:txBody>
        </p:sp>
        <p:sp>
          <p:nvSpPr>
            <p:cNvPr id="1327" name="Google Shape;1327;p70"/>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latin typeface="Roboto"/>
                  <a:ea typeface="Roboto"/>
                  <a:cs typeface="Roboto"/>
                  <a:sym typeface="Roboto"/>
                </a:rPr>
                <a:t>To adapt and find solution that is feasible and politically acceptable</a:t>
              </a:r>
              <a:endParaRPr b="1" sz="1200">
                <a:latin typeface="Roboto"/>
                <a:ea typeface="Roboto"/>
                <a:cs typeface="Roboto"/>
                <a:sym typeface="Roboto"/>
              </a:endParaRPr>
            </a:p>
          </p:txBody>
        </p:sp>
      </p:grpSp>
      <p:sp>
        <p:nvSpPr>
          <p:cNvPr id="1328" name="Google Shape;1328;p70"/>
          <p:cNvSpPr txBox="1"/>
          <p:nvPr>
            <p:ph idx="1" type="body"/>
          </p:nvPr>
        </p:nvSpPr>
        <p:spPr>
          <a:xfrm>
            <a:off x="317450" y="1357350"/>
            <a:ext cx="8499300" cy="2135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600"/>
              <a:buNone/>
            </a:pPr>
            <a:r>
              <a:t/>
            </a:r>
            <a:endParaRPr b="1" sz="2000">
              <a:latin typeface="EB Garamond"/>
              <a:ea typeface="EB Garamond"/>
              <a:cs typeface="EB Garamond"/>
              <a:sym typeface="EB Garamond"/>
            </a:endParaRPr>
          </a:p>
          <a:p>
            <a:pPr indent="0" lvl="0" marL="0" rtl="0" algn="ctr">
              <a:spcBef>
                <a:spcPts val="320"/>
              </a:spcBef>
              <a:spcAft>
                <a:spcPts val="0"/>
              </a:spcAft>
              <a:buClr>
                <a:schemeClr val="dk1"/>
              </a:buClr>
              <a:buSzPts val="1600"/>
              <a:buNone/>
            </a:pPr>
            <a:r>
              <a:t/>
            </a:r>
            <a:endParaRPr b="1" sz="1700">
              <a:latin typeface="EB Garamond"/>
              <a:ea typeface="EB Garamond"/>
              <a:cs typeface="EB Garamond"/>
              <a:sym typeface="EB Garamond"/>
            </a:endParaRPr>
          </a:p>
          <a:p>
            <a:pPr indent="0" lvl="0" marL="0" rtl="0" algn="ctr">
              <a:spcBef>
                <a:spcPts val="320"/>
              </a:spcBef>
              <a:spcAft>
                <a:spcPts val="0"/>
              </a:spcAft>
              <a:buClr>
                <a:schemeClr val="dk1"/>
              </a:buClr>
              <a:buSzPts val="1600"/>
              <a:buNone/>
            </a:pPr>
            <a:r>
              <a:rPr b="1" lang="en-GB" sz="2700">
                <a:latin typeface="EB Garamond"/>
                <a:ea typeface="EB Garamond"/>
                <a:cs typeface="EB Garamond"/>
                <a:sym typeface="EB Garamond"/>
              </a:rPr>
              <a:t>Partnership of 3 main categories</a:t>
            </a:r>
            <a:endParaRPr b="1" sz="27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000"/>
                                        <p:tgtEl>
                                          <p:spTgt spid="1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3"/>
          <p:cNvSpPr txBox="1"/>
          <p:nvPr>
            <p:ph type="title"/>
          </p:nvPr>
        </p:nvSpPr>
        <p:spPr>
          <a:xfrm>
            <a:off x="281550" y="273921"/>
            <a:ext cx="8580900" cy="477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Premise of Intents</a:t>
            </a:r>
            <a:endParaRPr sz="2400">
              <a:latin typeface="EB Garamond"/>
              <a:ea typeface="EB Garamond"/>
              <a:cs typeface="EB Garamond"/>
              <a:sym typeface="EB Garamond"/>
            </a:endParaRPr>
          </a:p>
        </p:txBody>
      </p:sp>
      <p:sp>
        <p:nvSpPr>
          <p:cNvPr id="1134" name="Google Shape;1134;p53"/>
          <p:cNvSpPr txBox="1"/>
          <p:nvPr>
            <p:ph idx="1" type="body"/>
          </p:nvPr>
        </p:nvSpPr>
        <p:spPr>
          <a:xfrm>
            <a:off x="410100" y="2110950"/>
            <a:ext cx="8323800" cy="2636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200"/>
              <a:buNone/>
            </a:pPr>
            <a:r>
              <a:rPr lang="en-GB">
                <a:latin typeface="EB Garamond"/>
                <a:ea typeface="EB Garamond"/>
                <a:cs typeface="EB Garamond"/>
                <a:sym typeface="EB Garamond"/>
              </a:rPr>
              <a:t>We started with an interest on CBD and its present failure. While we were analyzing the reasons and solutions, we noticed that all of them are related to a lack of partnership between the policymakers, which could be turned into the starting point for a responsible governance across the world... </a:t>
            </a:r>
            <a:endParaRPr>
              <a:latin typeface="EB Garamond"/>
              <a:ea typeface="EB Garamond"/>
              <a:cs typeface="EB Garamond"/>
              <a:sym typeface="EB Garamond"/>
            </a:endParaRPr>
          </a:p>
          <a:p>
            <a:pPr indent="0" lvl="0" marL="0" rtl="0" algn="just">
              <a:spcBef>
                <a:spcPts val="0"/>
              </a:spcBef>
              <a:spcAft>
                <a:spcPts val="0"/>
              </a:spcAft>
              <a:buClr>
                <a:schemeClr val="dk1"/>
              </a:buClr>
              <a:buSzPts val="2200"/>
              <a:buNone/>
            </a:pPr>
            <a:r>
              <a:t/>
            </a:r>
            <a:endParaRPr>
              <a:latin typeface="EB Garamond"/>
              <a:ea typeface="EB Garamond"/>
              <a:cs typeface="EB Garamond"/>
              <a:sym typeface="EB Garamond"/>
            </a:endParaRPr>
          </a:p>
          <a:p>
            <a:pPr indent="0" lvl="0" marL="0" rtl="0" algn="ctr">
              <a:spcBef>
                <a:spcPts val="0"/>
              </a:spcBef>
              <a:spcAft>
                <a:spcPts val="0"/>
              </a:spcAft>
              <a:buClr>
                <a:schemeClr val="dk1"/>
              </a:buClr>
              <a:buSzPts val="2200"/>
              <a:buNone/>
            </a:pPr>
            <a:r>
              <a:t/>
            </a:r>
            <a:endParaRPr>
              <a:latin typeface="EB Garamond"/>
              <a:ea typeface="EB Garamond"/>
              <a:cs typeface="EB Garamond"/>
              <a:sym typeface="EB Garamond"/>
            </a:endParaRPr>
          </a:p>
          <a:p>
            <a:pPr indent="0" lvl="0" marL="0" rtl="0" algn="ctr">
              <a:spcBef>
                <a:spcPts val="0"/>
              </a:spcBef>
              <a:spcAft>
                <a:spcPts val="0"/>
              </a:spcAft>
              <a:buClr>
                <a:schemeClr val="dk1"/>
              </a:buClr>
              <a:buSzPts val="2200"/>
              <a:buNone/>
            </a:pPr>
            <a:r>
              <a:rPr lang="en-GB">
                <a:latin typeface="EB Garamond"/>
                <a:ea typeface="EB Garamond"/>
                <a:cs typeface="EB Garamond"/>
                <a:sym typeface="EB Garamond"/>
              </a:rPr>
              <a:t>Can we preserve our planet without a political will?</a:t>
            </a:r>
            <a:endParaRPr>
              <a:latin typeface="EB Garamond"/>
              <a:ea typeface="EB Garamond"/>
              <a:cs typeface="EB Garamond"/>
              <a:sym typeface="EB Garamond"/>
            </a:endParaRPr>
          </a:p>
        </p:txBody>
      </p:sp>
      <p:sp>
        <p:nvSpPr>
          <p:cNvPr id="1135" name="Google Shape;1135;p53"/>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136" name="Google Shape;1136;p53"/>
          <p:cNvSpPr txBox="1"/>
          <p:nvPr>
            <p:ph idx="12" type="sldNum"/>
          </p:nvPr>
        </p:nvSpPr>
        <p:spPr>
          <a:xfrm>
            <a:off x="8556784" y="6333134"/>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latin typeface="EB Garamond"/>
                <a:ea typeface="EB Garamond"/>
                <a:cs typeface="EB Garamond"/>
                <a:sym typeface="EB Garamond"/>
              </a:rPr>
              <a:t>‹#›</a:t>
            </a:fld>
            <a:endParaRPr>
              <a:latin typeface="EB Garamond"/>
              <a:ea typeface="EB Garamond"/>
              <a:cs typeface="EB Garamond"/>
              <a:sym typeface="EB 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71"/>
          <p:cNvSpPr txBox="1"/>
          <p:nvPr>
            <p:ph type="title"/>
          </p:nvPr>
        </p:nvSpPr>
        <p:spPr>
          <a:xfrm>
            <a:off x="281478" y="348878"/>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Access and Benefit-Sharing (ABS)</a:t>
            </a:r>
            <a:endParaRPr sz="2400">
              <a:latin typeface="EB Garamond"/>
              <a:ea typeface="EB Garamond"/>
              <a:cs typeface="EB Garamond"/>
              <a:sym typeface="EB Garamond"/>
            </a:endParaRPr>
          </a:p>
        </p:txBody>
      </p:sp>
      <p:sp>
        <p:nvSpPr>
          <p:cNvPr id="1334" name="Google Shape;1334;p71"/>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71"/>
          <p:cNvSpPr txBox="1"/>
          <p:nvPr>
            <p:ph idx="1" type="body"/>
          </p:nvPr>
        </p:nvSpPr>
        <p:spPr>
          <a:xfrm>
            <a:off x="199875" y="1250251"/>
            <a:ext cx="8580900" cy="2095800"/>
          </a:xfrm>
          <a:prstGeom prst="rect">
            <a:avLst/>
          </a:prstGeom>
          <a:noFill/>
          <a:ln>
            <a:noFill/>
          </a:ln>
        </p:spPr>
        <p:txBody>
          <a:bodyPr anchorCtr="0" anchor="t" bIns="45700" lIns="91425" spcFirstLastPara="1" rIns="91425" wrap="square" tIns="45700">
            <a:noAutofit/>
          </a:bodyPr>
          <a:lstStyle/>
          <a:p>
            <a:pPr indent="0" lvl="0" marL="0" rtl="0" algn="l">
              <a:spcBef>
                <a:spcPts val="340"/>
              </a:spcBef>
              <a:spcAft>
                <a:spcPts val="0"/>
              </a:spcAft>
              <a:buClr>
                <a:schemeClr val="dk1"/>
              </a:buClr>
              <a:buSzPts val="1700"/>
              <a:buNone/>
            </a:pPr>
            <a:r>
              <a:rPr b="1" lang="en-GB">
                <a:latin typeface="EB Garamond"/>
                <a:ea typeface="EB Garamond"/>
                <a:cs typeface="EB Garamond"/>
                <a:sym typeface="EB Garamond"/>
              </a:rPr>
              <a:t>What is ABS?</a:t>
            </a:r>
            <a:endParaRPr b="1">
              <a:latin typeface="EB Garamond"/>
              <a:ea typeface="EB Garamond"/>
              <a:cs typeface="EB Garamond"/>
              <a:sym typeface="EB Garamond"/>
            </a:endParaRPr>
          </a:p>
          <a:p>
            <a:pPr indent="0" lvl="0" marL="0" rtl="0" algn="l">
              <a:spcBef>
                <a:spcPts val="340"/>
              </a:spcBef>
              <a:spcAft>
                <a:spcPts val="0"/>
              </a:spcAft>
              <a:buClr>
                <a:schemeClr val="dk1"/>
              </a:buClr>
              <a:buSzPts val="1700"/>
              <a:buNone/>
            </a:pPr>
            <a:r>
              <a:t/>
            </a:r>
            <a:endParaRPr sz="1700">
              <a:latin typeface="EB Garamond"/>
              <a:ea typeface="EB Garamond"/>
              <a:cs typeface="EB Garamond"/>
              <a:sym typeface="EB Garamond"/>
            </a:endParaRPr>
          </a:p>
          <a:p>
            <a:pPr indent="0" lvl="0" marL="0" rtl="0" algn="l">
              <a:spcBef>
                <a:spcPts val="340"/>
              </a:spcBef>
              <a:spcAft>
                <a:spcPts val="0"/>
              </a:spcAft>
              <a:buClr>
                <a:schemeClr val="dk1"/>
              </a:buClr>
              <a:buSzPts val="1100"/>
              <a:buNone/>
            </a:pPr>
            <a:r>
              <a:rPr lang="en-GB" sz="2000">
                <a:latin typeface="EB Garamond"/>
                <a:ea typeface="EB Garamond"/>
                <a:cs typeface="EB Garamond"/>
                <a:sym typeface="EB Garamond"/>
              </a:rPr>
              <a:t>Access and benefit-sharing (ABS) refers to the way in which genetic resources may be accessed, and how the benefits that result from their use are shared between the people or countries using the resources (users) and the people or countries that provide them (providers).</a:t>
            </a:r>
            <a:r>
              <a:rPr lang="en-GB" sz="2000">
                <a:latin typeface="EB Garamond"/>
                <a:ea typeface="EB Garamond"/>
                <a:cs typeface="EB Garamond"/>
                <a:sym typeface="EB Garamond"/>
              </a:rPr>
              <a:t> </a:t>
            </a:r>
            <a:endParaRPr sz="2000">
              <a:latin typeface="EB Garamond"/>
              <a:ea typeface="EB Garamond"/>
              <a:cs typeface="EB Garamond"/>
              <a:sym typeface="EB Garamond"/>
            </a:endParaRPr>
          </a:p>
          <a:p>
            <a:pPr indent="0" lvl="0" marL="0" rtl="0" algn="l">
              <a:spcBef>
                <a:spcPts val="340"/>
              </a:spcBef>
              <a:spcAft>
                <a:spcPts val="0"/>
              </a:spcAft>
              <a:buClr>
                <a:schemeClr val="dk1"/>
              </a:buClr>
              <a:buSzPts val="1700"/>
              <a:buNone/>
            </a:pPr>
            <a:r>
              <a:t/>
            </a:r>
            <a:endParaRPr sz="1700">
              <a:latin typeface="EB Garamond"/>
              <a:ea typeface="EB Garamond"/>
              <a:cs typeface="EB Garamond"/>
              <a:sym typeface="EB Garamond"/>
            </a:endParaRPr>
          </a:p>
          <a:p>
            <a:pPr indent="0" lvl="0" marL="0" rtl="0" algn="l">
              <a:spcBef>
                <a:spcPts val="340"/>
              </a:spcBef>
              <a:spcAft>
                <a:spcPts val="0"/>
              </a:spcAft>
              <a:buClr>
                <a:schemeClr val="dk1"/>
              </a:buClr>
              <a:buSzPts val="1700"/>
              <a:buNone/>
            </a:pPr>
            <a:r>
              <a:t/>
            </a:r>
            <a:endParaRPr>
              <a:latin typeface="EB Garamond"/>
              <a:ea typeface="EB Garamond"/>
              <a:cs typeface="EB Garamond"/>
              <a:sym typeface="EB Garamond"/>
            </a:endParaRPr>
          </a:p>
          <a:p>
            <a:pPr indent="0" lvl="0" marL="0" rtl="0" algn="l">
              <a:spcBef>
                <a:spcPts val="340"/>
              </a:spcBef>
              <a:spcAft>
                <a:spcPts val="0"/>
              </a:spcAft>
              <a:buClr>
                <a:schemeClr val="dk1"/>
              </a:buClr>
              <a:buSzPts val="1700"/>
              <a:buNone/>
            </a:pPr>
            <a:r>
              <a:t/>
            </a:r>
            <a:endParaRPr sz="1700">
              <a:latin typeface="EB Garamond"/>
              <a:ea typeface="EB Garamond"/>
              <a:cs typeface="EB Garamond"/>
              <a:sym typeface="EB Garamond"/>
            </a:endParaRPr>
          </a:p>
        </p:txBody>
      </p:sp>
      <p:sp>
        <p:nvSpPr>
          <p:cNvPr id="1336" name="Google Shape;1336;p71"/>
          <p:cNvSpPr txBox="1"/>
          <p:nvPr/>
        </p:nvSpPr>
        <p:spPr>
          <a:xfrm>
            <a:off x="199875" y="3346175"/>
            <a:ext cx="8580900" cy="2694600"/>
          </a:xfrm>
          <a:prstGeom prst="rect">
            <a:avLst/>
          </a:prstGeom>
          <a:noFill/>
          <a:ln>
            <a:noFill/>
          </a:ln>
        </p:spPr>
        <p:txBody>
          <a:bodyPr anchorCtr="0" anchor="t" bIns="91425" lIns="91425" spcFirstLastPara="1" rIns="91425" wrap="square" tIns="91425">
            <a:noAutofit/>
          </a:bodyPr>
          <a:lstStyle/>
          <a:p>
            <a:pPr indent="0" lvl="0" marL="0" rtl="0" algn="l">
              <a:spcBef>
                <a:spcPts val="340"/>
              </a:spcBef>
              <a:spcAft>
                <a:spcPts val="0"/>
              </a:spcAft>
              <a:buClr>
                <a:schemeClr val="dk1"/>
              </a:buClr>
              <a:buSzPts val="1700"/>
              <a:buFont typeface="Arial"/>
              <a:buNone/>
            </a:pPr>
            <a:r>
              <a:t/>
            </a:r>
            <a:endParaRPr b="1" sz="2200">
              <a:solidFill>
                <a:schemeClr val="dk1"/>
              </a:solidFill>
              <a:latin typeface="EB Garamond"/>
              <a:ea typeface="EB Garamond"/>
              <a:cs typeface="EB Garamond"/>
              <a:sym typeface="EB Garamond"/>
            </a:endParaRPr>
          </a:p>
          <a:p>
            <a:pPr indent="0" lvl="0" marL="0" rtl="0" algn="l">
              <a:spcBef>
                <a:spcPts val="340"/>
              </a:spcBef>
              <a:spcAft>
                <a:spcPts val="0"/>
              </a:spcAft>
              <a:buClr>
                <a:schemeClr val="dk1"/>
              </a:buClr>
              <a:buSzPts val="1700"/>
              <a:buFont typeface="Arial"/>
              <a:buNone/>
            </a:pPr>
            <a:r>
              <a:t/>
            </a:r>
            <a:endParaRPr b="1" sz="2200">
              <a:solidFill>
                <a:schemeClr val="dk1"/>
              </a:solidFill>
              <a:latin typeface="EB Garamond"/>
              <a:ea typeface="EB Garamond"/>
              <a:cs typeface="EB Garamond"/>
              <a:sym typeface="EB Garamond"/>
            </a:endParaRPr>
          </a:p>
          <a:p>
            <a:pPr indent="0" lvl="0" marL="0" rtl="0" algn="l">
              <a:spcBef>
                <a:spcPts val="340"/>
              </a:spcBef>
              <a:spcAft>
                <a:spcPts val="0"/>
              </a:spcAft>
              <a:buClr>
                <a:schemeClr val="dk1"/>
              </a:buClr>
              <a:buSzPts val="1700"/>
              <a:buFont typeface="Arial"/>
              <a:buNone/>
            </a:pPr>
            <a:r>
              <a:t/>
            </a:r>
            <a:endParaRPr b="1" sz="1700">
              <a:latin typeface="EB Garamond"/>
              <a:ea typeface="EB Garamond"/>
              <a:cs typeface="EB Garamond"/>
              <a:sym typeface="EB Garamond"/>
            </a:endParaRPr>
          </a:p>
        </p:txBody>
      </p:sp>
      <p:grpSp>
        <p:nvGrpSpPr>
          <p:cNvPr id="1337" name="Google Shape;1337;p71"/>
          <p:cNvGrpSpPr/>
          <p:nvPr/>
        </p:nvGrpSpPr>
        <p:grpSpPr>
          <a:xfrm>
            <a:off x="5386940" y="3344431"/>
            <a:ext cx="3174387" cy="2411092"/>
            <a:chOff x="2902488" y="902232"/>
            <a:chExt cx="3339000" cy="3339000"/>
          </a:xfrm>
        </p:grpSpPr>
        <p:sp>
          <p:nvSpPr>
            <p:cNvPr id="1338" name="Google Shape;1338;p71"/>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1"/>
            <p:cNvSpPr/>
            <p:nvPr/>
          </p:nvSpPr>
          <p:spPr>
            <a:xfrm>
              <a:off x="3123738" y="1123632"/>
              <a:ext cx="2896500" cy="2896200"/>
            </a:xfrm>
            <a:prstGeom prst="pie">
              <a:avLst>
                <a:gd fmla="val 21577108" name="adj1"/>
                <a:gd fmla="val 16214886" name="adj2"/>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71"/>
          <p:cNvGrpSpPr/>
          <p:nvPr/>
        </p:nvGrpSpPr>
        <p:grpSpPr>
          <a:xfrm>
            <a:off x="6110946" y="3894346"/>
            <a:ext cx="1726376" cy="1311261"/>
            <a:chOff x="3664038" y="1663782"/>
            <a:chExt cx="1815900" cy="1815900"/>
          </a:xfrm>
        </p:grpSpPr>
        <p:sp>
          <p:nvSpPr>
            <p:cNvPr id="1341" name="Google Shape;1341;p71"/>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1"/>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FFFFFF"/>
                  </a:solidFill>
                  <a:latin typeface="Roboto"/>
                  <a:ea typeface="Roboto"/>
                  <a:cs typeface="Roboto"/>
                  <a:sym typeface="Roboto"/>
                </a:rPr>
                <a:t>ABS</a:t>
              </a:r>
              <a:endParaRPr b="1">
                <a:solidFill>
                  <a:srgbClr val="FFFFFF"/>
                </a:solidFill>
                <a:latin typeface="Roboto"/>
                <a:ea typeface="Roboto"/>
                <a:cs typeface="Roboto"/>
                <a:sym typeface="Roboto"/>
              </a:endParaRPr>
            </a:p>
          </p:txBody>
        </p:sp>
      </p:grpSp>
      <p:grpSp>
        <p:nvGrpSpPr>
          <p:cNvPr id="1343" name="Google Shape;1343;p71"/>
          <p:cNvGrpSpPr/>
          <p:nvPr/>
        </p:nvGrpSpPr>
        <p:grpSpPr>
          <a:xfrm>
            <a:off x="6470240" y="3014877"/>
            <a:ext cx="1015918" cy="771636"/>
            <a:chOff x="2859873" y="853971"/>
            <a:chExt cx="1068600" cy="1068600"/>
          </a:xfrm>
        </p:grpSpPr>
        <p:sp>
          <p:nvSpPr>
            <p:cNvPr id="1344" name="Google Shape;1344;p71"/>
            <p:cNvSpPr/>
            <p:nvPr/>
          </p:nvSpPr>
          <p:spPr>
            <a:xfrm>
              <a:off x="2859873" y="853971"/>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p:cNvSpPr txBox="1"/>
            <p:nvPr/>
          </p:nvSpPr>
          <p:spPr>
            <a:xfrm>
              <a:off x="3012800" y="1022197"/>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800">
                  <a:solidFill>
                    <a:srgbClr val="FFFFFF"/>
                  </a:solidFill>
                  <a:latin typeface="Roboto"/>
                  <a:ea typeface="Roboto"/>
                  <a:cs typeface="Roboto"/>
                  <a:sym typeface="Roboto"/>
                </a:rPr>
                <a:t>Users of genetic resources</a:t>
              </a:r>
              <a:endParaRPr sz="800">
                <a:solidFill>
                  <a:srgbClr val="FFFFFF"/>
                </a:solidFill>
                <a:latin typeface="Roboto"/>
                <a:ea typeface="Roboto"/>
                <a:cs typeface="Roboto"/>
                <a:sym typeface="Roboto"/>
              </a:endParaRPr>
            </a:p>
          </p:txBody>
        </p:sp>
      </p:grpSp>
      <p:grpSp>
        <p:nvGrpSpPr>
          <p:cNvPr id="1346" name="Google Shape;1346;p71"/>
          <p:cNvGrpSpPr/>
          <p:nvPr/>
        </p:nvGrpSpPr>
        <p:grpSpPr>
          <a:xfrm>
            <a:off x="6461096" y="5316574"/>
            <a:ext cx="1015918" cy="771636"/>
            <a:chOff x="5214448" y="3234278"/>
            <a:chExt cx="1068600" cy="1068600"/>
          </a:xfrm>
        </p:grpSpPr>
        <p:sp>
          <p:nvSpPr>
            <p:cNvPr id="1347" name="Google Shape;1347;p7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800">
                  <a:solidFill>
                    <a:srgbClr val="FFFFFF"/>
                  </a:solidFill>
                  <a:latin typeface="Roboto"/>
                  <a:ea typeface="Roboto"/>
                  <a:cs typeface="Roboto"/>
                  <a:sym typeface="Roboto"/>
                </a:rPr>
                <a:t>Competent National Authorities (CNAs)</a:t>
              </a:r>
              <a:endParaRPr sz="800">
                <a:solidFill>
                  <a:srgbClr val="FFFFFF"/>
                </a:solidFill>
                <a:latin typeface="Roboto"/>
                <a:ea typeface="Roboto"/>
                <a:cs typeface="Roboto"/>
                <a:sym typeface="Roboto"/>
              </a:endParaRPr>
            </a:p>
          </p:txBody>
        </p:sp>
      </p:grpSp>
      <p:grpSp>
        <p:nvGrpSpPr>
          <p:cNvPr id="1349" name="Google Shape;1349;p71"/>
          <p:cNvGrpSpPr/>
          <p:nvPr/>
        </p:nvGrpSpPr>
        <p:grpSpPr>
          <a:xfrm>
            <a:off x="4953105" y="4166795"/>
            <a:ext cx="1015918" cy="771636"/>
            <a:chOff x="5214448" y="3234278"/>
            <a:chExt cx="1068600" cy="1068600"/>
          </a:xfrm>
        </p:grpSpPr>
        <p:sp>
          <p:nvSpPr>
            <p:cNvPr id="1350" name="Google Shape;1350;p7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800">
                  <a:solidFill>
                    <a:srgbClr val="FFFFFF"/>
                  </a:solidFill>
                  <a:latin typeface="Roboto"/>
                  <a:ea typeface="Roboto"/>
                  <a:cs typeface="Roboto"/>
                  <a:sym typeface="Roboto"/>
                </a:rPr>
                <a:t>Providers of genetic resources</a:t>
              </a:r>
              <a:endParaRPr sz="800">
                <a:solidFill>
                  <a:srgbClr val="FFFFFF"/>
                </a:solidFill>
                <a:latin typeface="Roboto"/>
                <a:ea typeface="Roboto"/>
                <a:cs typeface="Roboto"/>
                <a:sym typeface="Roboto"/>
              </a:endParaRPr>
            </a:p>
          </p:txBody>
        </p:sp>
      </p:grpSp>
      <p:grpSp>
        <p:nvGrpSpPr>
          <p:cNvPr id="1352" name="Google Shape;1352;p71"/>
          <p:cNvGrpSpPr/>
          <p:nvPr/>
        </p:nvGrpSpPr>
        <p:grpSpPr>
          <a:xfrm>
            <a:off x="7981309" y="4166795"/>
            <a:ext cx="1015918" cy="771636"/>
            <a:chOff x="5214448" y="3234278"/>
            <a:chExt cx="1068600" cy="1068600"/>
          </a:xfrm>
        </p:grpSpPr>
        <p:sp>
          <p:nvSpPr>
            <p:cNvPr id="1353" name="Google Shape;1353;p71"/>
            <p:cNvSpPr/>
            <p:nvPr/>
          </p:nvSpPr>
          <p:spPr>
            <a:xfrm>
              <a:off x="5214448" y="3234278"/>
              <a:ext cx="1068600" cy="10686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800">
                  <a:solidFill>
                    <a:srgbClr val="FFFFFF"/>
                  </a:solidFill>
                  <a:latin typeface="Roboto"/>
                  <a:ea typeface="Roboto"/>
                  <a:cs typeface="Roboto"/>
                  <a:sym typeface="Roboto"/>
                </a:rPr>
                <a:t>National Focal Points</a:t>
              </a:r>
              <a:endParaRPr sz="800">
                <a:solidFill>
                  <a:srgbClr val="FFFFFF"/>
                </a:solidFill>
                <a:latin typeface="Roboto"/>
                <a:ea typeface="Roboto"/>
                <a:cs typeface="Roboto"/>
                <a:sym typeface="Roboto"/>
              </a:endParaRPr>
            </a:p>
          </p:txBody>
        </p:sp>
      </p:grpSp>
      <p:sp>
        <p:nvSpPr>
          <p:cNvPr id="1355" name="Google Shape;1355;p71"/>
          <p:cNvSpPr txBox="1"/>
          <p:nvPr/>
        </p:nvSpPr>
        <p:spPr>
          <a:xfrm>
            <a:off x="970825" y="4166800"/>
            <a:ext cx="3386700" cy="38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latin typeface="EB Garamond"/>
                <a:ea typeface="EB Garamond"/>
                <a:cs typeface="EB Garamond"/>
                <a:sym typeface="EB Garamond"/>
              </a:rPr>
              <a:t>Who all are involved ?</a:t>
            </a:r>
            <a:endParaRPr b="1" sz="2300">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pic>
        <p:nvPicPr>
          <p:cNvPr id="1360" name="Google Shape;1360;p72"/>
          <p:cNvPicPr preferRelativeResize="0"/>
          <p:nvPr/>
        </p:nvPicPr>
        <p:blipFill>
          <a:blip r:embed="rId3">
            <a:alphaModFix/>
          </a:blip>
          <a:stretch>
            <a:fillRect/>
          </a:stretch>
        </p:blipFill>
        <p:spPr>
          <a:xfrm>
            <a:off x="0" y="1300213"/>
            <a:ext cx="5218049" cy="4770862"/>
          </a:xfrm>
          <a:prstGeom prst="rect">
            <a:avLst/>
          </a:prstGeom>
          <a:noFill/>
          <a:ln>
            <a:noFill/>
          </a:ln>
        </p:spPr>
      </p:pic>
      <p:sp>
        <p:nvSpPr>
          <p:cNvPr id="1361" name="Google Shape;1361;p72"/>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72"/>
          <p:cNvSpPr txBox="1"/>
          <p:nvPr>
            <p:ph type="title"/>
          </p:nvPr>
        </p:nvSpPr>
        <p:spPr>
          <a:xfrm>
            <a:off x="281478" y="348878"/>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Access and Benefit-Sharing (ABS)</a:t>
            </a:r>
            <a:endParaRPr sz="2400">
              <a:latin typeface="EB Garamond"/>
              <a:ea typeface="EB Garamond"/>
              <a:cs typeface="EB Garamond"/>
              <a:sym typeface="EB Garamond"/>
            </a:endParaRPr>
          </a:p>
        </p:txBody>
      </p:sp>
      <p:sp>
        <p:nvSpPr>
          <p:cNvPr id="1363" name="Google Shape;1363;p72"/>
          <p:cNvSpPr txBox="1"/>
          <p:nvPr>
            <p:ph idx="1" type="body"/>
          </p:nvPr>
        </p:nvSpPr>
        <p:spPr>
          <a:xfrm>
            <a:off x="5218050" y="2809450"/>
            <a:ext cx="3562800" cy="4526100"/>
          </a:xfrm>
          <a:prstGeom prst="rect">
            <a:avLst/>
          </a:prstGeom>
        </p:spPr>
        <p:txBody>
          <a:bodyPr anchorCtr="0" anchor="t" bIns="45700" lIns="91425" spcFirstLastPara="1" rIns="91425" wrap="square" tIns="45700">
            <a:noAutofit/>
          </a:bodyPr>
          <a:lstStyle/>
          <a:p>
            <a:pPr indent="0" lvl="0" marL="0" rtl="0" algn="l">
              <a:spcBef>
                <a:spcPts val="340"/>
              </a:spcBef>
              <a:spcAft>
                <a:spcPts val="0"/>
              </a:spcAft>
              <a:buNone/>
            </a:pPr>
            <a:r>
              <a:rPr b="1" lang="en-GB">
                <a:latin typeface="EB Garamond"/>
                <a:ea typeface="EB Garamond"/>
                <a:cs typeface="EB Garamond"/>
                <a:sym typeface="EB Garamond"/>
              </a:rPr>
              <a:t>Nagoya Protocol on ABS</a:t>
            </a:r>
            <a:endParaRPr b="1">
              <a:latin typeface="EB Garamond"/>
              <a:ea typeface="EB Garamond"/>
              <a:cs typeface="EB Garamond"/>
              <a:sym typeface="EB Garamond"/>
            </a:endParaRPr>
          </a:p>
          <a:p>
            <a:pPr indent="0" lvl="0" marL="0" rtl="0" algn="l">
              <a:spcBef>
                <a:spcPts val="340"/>
              </a:spcBef>
              <a:spcAft>
                <a:spcPts val="0"/>
              </a:spcAft>
              <a:buNone/>
            </a:pPr>
            <a:r>
              <a:t/>
            </a:r>
            <a:endParaRPr sz="2000">
              <a:latin typeface="EB Garamond"/>
              <a:ea typeface="EB Garamond"/>
              <a:cs typeface="EB Garamond"/>
              <a:sym typeface="EB Garamond"/>
            </a:endParaRPr>
          </a:p>
          <a:p>
            <a:pPr indent="0" lvl="0" marL="0" rtl="0" algn="l">
              <a:spcBef>
                <a:spcPts val="340"/>
              </a:spcBef>
              <a:spcAft>
                <a:spcPts val="0"/>
              </a:spcAft>
              <a:buNone/>
            </a:pPr>
            <a:r>
              <a:rPr lang="en-GB" sz="1850">
                <a:latin typeface="EB Garamond"/>
                <a:ea typeface="EB Garamond"/>
                <a:cs typeface="EB Garamond"/>
                <a:sym typeface="EB Garamond"/>
              </a:rPr>
              <a:t>This protocol provides a legal framework for the effective implementation of one of the three objectives of the CBD: the fair and equitable sharing of the benefits arising out of the utilization of genetic resources.</a:t>
            </a:r>
            <a:endParaRPr sz="2300">
              <a:latin typeface="EB Garamond"/>
              <a:ea typeface="EB Garamond"/>
              <a:cs typeface="EB Garamond"/>
              <a:sym typeface="EB Garamond"/>
            </a:endParaRPr>
          </a:p>
          <a:p>
            <a:pPr indent="0" lvl="0" marL="0" rtl="0" algn="l">
              <a:spcBef>
                <a:spcPts val="360"/>
              </a:spcBef>
              <a:spcAft>
                <a:spcPts val="0"/>
              </a:spcAft>
              <a:buNone/>
            </a:pPr>
            <a:r>
              <a:t/>
            </a:r>
            <a:endParaRPr sz="2000">
              <a:latin typeface="EB Garamond"/>
              <a:ea typeface="EB Garamond"/>
              <a:cs typeface="EB Garamond"/>
              <a:sym typeface="EB 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73"/>
          <p:cNvSpPr txBox="1"/>
          <p:nvPr>
            <p:ph type="title"/>
          </p:nvPr>
        </p:nvSpPr>
        <p:spPr>
          <a:xfrm>
            <a:off x="288521" y="311637"/>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400">
                <a:latin typeface="EB Garamond"/>
                <a:ea typeface="EB Garamond"/>
                <a:cs typeface="EB Garamond"/>
                <a:sym typeface="EB Garamond"/>
              </a:rPr>
              <a:t>Access and Benefit-Sharing (ABS)</a:t>
            </a:r>
            <a:endParaRPr sz="2400">
              <a:latin typeface="EB Garamond"/>
              <a:ea typeface="EB Garamond"/>
              <a:cs typeface="EB Garamond"/>
              <a:sym typeface="EB Garamond"/>
            </a:endParaRPr>
          </a:p>
          <a:p>
            <a:pPr indent="0" lvl="0" marL="0" rtl="0" algn="ctr">
              <a:spcBef>
                <a:spcPts val="0"/>
              </a:spcBef>
              <a:spcAft>
                <a:spcPts val="0"/>
              </a:spcAft>
              <a:buClr>
                <a:schemeClr val="lt1"/>
              </a:buClr>
              <a:buSzPts val="2200"/>
              <a:buFont typeface="Arial"/>
              <a:buNone/>
            </a:pPr>
            <a:r>
              <a:t/>
            </a:r>
            <a:endParaRPr sz="2400">
              <a:latin typeface="EB Garamond"/>
              <a:ea typeface="EB Garamond"/>
              <a:cs typeface="EB Garamond"/>
              <a:sym typeface="EB Garamond"/>
            </a:endParaRPr>
          </a:p>
        </p:txBody>
      </p:sp>
      <p:sp>
        <p:nvSpPr>
          <p:cNvPr id="1369" name="Google Shape;1369;p73"/>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70" name="Google Shape;1370;p73"/>
          <p:cNvPicPr preferRelativeResize="0"/>
          <p:nvPr/>
        </p:nvPicPr>
        <p:blipFill>
          <a:blip r:embed="rId3">
            <a:alphaModFix/>
          </a:blip>
          <a:stretch>
            <a:fillRect/>
          </a:stretch>
        </p:blipFill>
        <p:spPr>
          <a:xfrm>
            <a:off x="0" y="946600"/>
            <a:ext cx="9144000" cy="4789250"/>
          </a:xfrm>
          <a:prstGeom prst="rect">
            <a:avLst/>
          </a:prstGeom>
          <a:noFill/>
          <a:ln>
            <a:noFill/>
          </a:ln>
        </p:spPr>
      </p:pic>
      <p:sp>
        <p:nvSpPr>
          <p:cNvPr id="1371" name="Google Shape;1371;p73"/>
          <p:cNvSpPr txBox="1"/>
          <p:nvPr/>
        </p:nvSpPr>
        <p:spPr>
          <a:xfrm>
            <a:off x="2435100" y="5511075"/>
            <a:ext cx="6294900" cy="6129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1200"/>
              </a:spcBef>
              <a:spcAft>
                <a:spcPts val="1200"/>
              </a:spcAft>
              <a:buNone/>
            </a:pPr>
            <a:r>
              <a:rPr lang="en-GB" sz="700">
                <a:solidFill>
                  <a:schemeClr val="dk1"/>
                </a:solidFill>
                <a:latin typeface="EB Garamond"/>
                <a:ea typeface="EB Garamond"/>
                <a:cs typeface="EB Garamond"/>
                <a:sym typeface="EB Garamond"/>
              </a:rPr>
              <a:t>Sharma, S., Singh, S., Ramesh, A., Ahmed, E., &amp; khande, R. (2018). </a:t>
            </a:r>
            <a:r>
              <a:rPr i="1" lang="en-GB" sz="700">
                <a:solidFill>
                  <a:schemeClr val="dk1"/>
                </a:solidFill>
                <a:latin typeface="EB Garamond"/>
                <a:ea typeface="EB Garamond"/>
                <a:cs typeface="EB Garamond"/>
                <a:sym typeface="EB Garamond"/>
              </a:rPr>
              <a:t>Microbial Genetic Resources: Status, Conservation, and Access and Benefit-Sharing Regulations</a:t>
            </a:r>
            <a:r>
              <a:rPr lang="en-GB" sz="700">
                <a:solidFill>
                  <a:schemeClr val="dk1"/>
                </a:solidFill>
                <a:latin typeface="EB Garamond"/>
                <a:ea typeface="EB Garamond"/>
                <a:cs typeface="EB Garamond"/>
                <a:sym typeface="EB Garamond"/>
              </a:rPr>
              <a:t>. Researchgate. https://www.researchgate.net/publication/328684937_Microbial_Genetic_Resources_Status_Conservation_and_Access_and_Benefit-Sharing_Regulations</a:t>
            </a:r>
            <a:endParaRPr sz="700">
              <a:solidFill>
                <a:schemeClr val="dk1"/>
              </a:solidFill>
              <a:latin typeface="EB Garamond"/>
              <a:ea typeface="EB Garamond"/>
              <a:cs typeface="EB Garamond"/>
              <a:sym typeface="EB 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74"/>
          <p:cNvSpPr txBox="1"/>
          <p:nvPr>
            <p:ph idx="1" type="body"/>
          </p:nvPr>
        </p:nvSpPr>
        <p:spPr>
          <a:xfrm>
            <a:off x="457200" y="1676400"/>
            <a:ext cx="40650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GB" sz="2000">
                <a:latin typeface="EB Garamond"/>
                <a:ea typeface="EB Garamond"/>
                <a:cs typeface="EB Garamond"/>
                <a:sym typeface="EB Garamond"/>
              </a:rPr>
              <a:t>Why genetic resources?</a:t>
            </a:r>
            <a:endParaRPr b="1" sz="2000">
              <a:latin typeface="EB Garamond"/>
              <a:ea typeface="EB Garamond"/>
              <a:cs typeface="EB Garamond"/>
              <a:sym typeface="EB Garamond"/>
            </a:endParaRPr>
          </a:p>
          <a:p>
            <a:pPr indent="0" lvl="0" marL="0" rtl="0" algn="l">
              <a:spcBef>
                <a:spcPts val="360"/>
              </a:spcBef>
              <a:spcAft>
                <a:spcPts val="0"/>
              </a:spcAft>
              <a:buNone/>
            </a:pPr>
            <a:r>
              <a:t/>
            </a:r>
            <a:endParaRPr sz="2000">
              <a:latin typeface="EB Garamond"/>
              <a:ea typeface="EB Garamond"/>
              <a:cs typeface="EB Garamond"/>
              <a:sym typeface="EB Garamond"/>
            </a:endParaRPr>
          </a:p>
          <a:p>
            <a:pPr indent="0" lvl="0" marL="0" rtl="0" algn="l">
              <a:spcBef>
                <a:spcPts val="360"/>
              </a:spcBef>
              <a:spcAft>
                <a:spcPts val="0"/>
              </a:spcAft>
              <a:buNone/>
            </a:pPr>
            <a:r>
              <a:rPr lang="en-GB" sz="2000">
                <a:latin typeface="EB Garamond"/>
                <a:ea typeface="EB Garamond"/>
                <a:cs typeface="EB Garamond"/>
                <a:sym typeface="EB Garamond"/>
              </a:rPr>
              <a:t>Using genetic resources, whether from plants, animals or microorganisms, refers to the process of researching their beneficial properties and using them to increase scientific knowledge and understanding, or to develop commercial products.</a:t>
            </a:r>
            <a:endParaRPr sz="2000">
              <a:latin typeface="EB Garamond"/>
              <a:ea typeface="EB Garamond"/>
              <a:cs typeface="EB Garamond"/>
              <a:sym typeface="EB Garamond"/>
            </a:endParaRPr>
          </a:p>
          <a:p>
            <a:pPr indent="0" lvl="0" marL="0" rtl="0" algn="l">
              <a:spcBef>
                <a:spcPts val="360"/>
              </a:spcBef>
              <a:spcAft>
                <a:spcPts val="0"/>
              </a:spcAft>
              <a:buNone/>
            </a:pPr>
            <a:r>
              <a:t/>
            </a:r>
            <a:endParaRPr sz="2000">
              <a:latin typeface="EB Garamond"/>
              <a:ea typeface="EB Garamond"/>
              <a:cs typeface="EB Garamond"/>
              <a:sym typeface="EB Garamond"/>
            </a:endParaRPr>
          </a:p>
          <a:p>
            <a:pPr indent="0" lvl="0" marL="0" rtl="0" algn="l">
              <a:spcBef>
                <a:spcPts val="360"/>
              </a:spcBef>
              <a:spcAft>
                <a:spcPts val="0"/>
              </a:spcAft>
              <a:buNone/>
            </a:pPr>
            <a:r>
              <a:t/>
            </a:r>
            <a:endParaRPr sz="2000">
              <a:latin typeface="EB Garamond"/>
              <a:ea typeface="EB Garamond"/>
              <a:cs typeface="EB Garamond"/>
              <a:sym typeface="EB Garamond"/>
            </a:endParaRPr>
          </a:p>
        </p:txBody>
      </p:sp>
      <p:sp>
        <p:nvSpPr>
          <p:cNvPr id="1377" name="Google Shape;1377;p74"/>
          <p:cNvSpPr txBox="1"/>
          <p:nvPr>
            <p:ph type="title"/>
          </p:nvPr>
        </p:nvSpPr>
        <p:spPr>
          <a:xfrm>
            <a:off x="1845671" y="205441"/>
            <a:ext cx="8580900" cy="84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2400">
                <a:latin typeface="EB Garamond"/>
                <a:ea typeface="EB Garamond"/>
                <a:cs typeface="EB Garamond"/>
                <a:sym typeface="EB Garamond"/>
              </a:rPr>
              <a:t>Access and Benefit-Sharing (ABS)</a:t>
            </a:r>
            <a:endParaRPr sz="2400">
              <a:latin typeface="EB Garamond"/>
              <a:ea typeface="EB Garamond"/>
              <a:cs typeface="EB Garamond"/>
              <a:sym typeface="EB Garamond"/>
            </a:endParaRPr>
          </a:p>
          <a:p>
            <a:pPr indent="0" lvl="0" marL="0" rtl="0" algn="l">
              <a:spcBef>
                <a:spcPts val="0"/>
              </a:spcBef>
              <a:spcAft>
                <a:spcPts val="0"/>
              </a:spcAft>
              <a:buNone/>
            </a:pPr>
            <a:r>
              <a:t/>
            </a:r>
            <a:endParaRPr sz="2400">
              <a:latin typeface="EB Garamond"/>
              <a:ea typeface="EB Garamond"/>
              <a:cs typeface="EB Garamond"/>
              <a:sym typeface="EB Garamond"/>
            </a:endParaRPr>
          </a:p>
        </p:txBody>
      </p:sp>
      <p:sp>
        <p:nvSpPr>
          <p:cNvPr id="1378" name="Google Shape;1378;p74"/>
          <p:cNvSpPr/>
          <p:nvPr/>
        </p:nvSpPr>
        <p:spPr>
          <a:xfrm>
            <a:off x="152400" y="6317673"/>
            <a:ext cx="3061800" cy="387900"/>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1379" name="Google Shape;1379;p74"/>
          <p:cNvPicPr preferRelativeResize="0"/>
          <p:nvPr/>
        </p:nvPicPr>
        <p:blipFill>
          <a:blip r:embed="rId3">
            <a:alphaModFix/>
          </a:blip>
          <a:stretch>
            <a:fillRect/>
          </a:stretch>
        </p:blipFill>
        <p:spPr>
          <a:xfrm>
            <a:off x="4572000" y="786164"/>
            <a:ext cx="4571999" cy="5326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75"/>
          <p:cNvSpPr txBox="1"/>
          <p:nvPr>
            <p:ph type="title"/>
          </p:nvPr>
        </p:nvSpPr>
        <p:spPr>
          <a:xfrm>
            <a:off x="281478" y="246511"/>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a:t>Traditional Knowledge and Indigenous Communities</a:t>
            </a:r>
            <a:endParaRPr/>
          </a:p>
        </p:txBody>
      </p:sp>
      <p:sp>
        <p:nvSpPr>
          <p:cNvPr id="1385" name="Google Shape;1385;p75"/>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86" name="Google Shape;1386;p75"/>
          <p:cNvPicPr preferRelativeResize="0"/>
          <p:nvPr/>
        </p:nvPicPr>
        <p:blipFill>
          <a:blip r:embed="rId3">
            <a:alphaModFix/>
          </a:blip>
          <a:stretch>
            <a:fillRect/>
          </a:stretch>
        </p:blipFill>
        <p:spPr>
          <a:xfrm>
            <a:off x="4572000" y="1242400"/>
            <a:ext cx="4572001" cy="4902700"/>
          </a:xfrm>
          <a:prstGeom prst="rect">
            <a:avLst/>
          </a:prstGeom>
          <a:noFill/>
          <a:ln>
            <a:noFill/>
          </a:ln>
        </p:spPr>
      </p:pic>
      <p:sp>
        <p:nvSpPr>
          <p:cNvPr id="1387" name="Google Shape;1387;p75"/>
          <p:cNvSpPr txBox="1"/>
          <p:nvPr/>
        </p:nvSpPr>
        <p:spPr>
          <a:xfrm>
            <a:off x="281475" y="1405450"/>
            <a:ext cx="4290600" cy="436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GB" sz="2200">
                <a:latin typeface="EB Garamond Medium"/>
                <a:ea typeface="EB Garamond Medium"/>
                <a:cs typeface="EB Garamond Medium"/>
                <a:sym typeface="EB Garamond Medium"/>
              </a:rPr>
              <a:t>T</a:t>
            </a:r>
            <a:r>
              <a:rPr lang="en-GB" sz="2200">
                <a:latin typeface="EB Garamond Medium"/>
                <a:ea typeface="EB Garamond Medium"/>
                <a:cs typeface="EB Garamond Medium"/>
                <a:sym typeface="EB Garamond Medium"/>
              </a:rPr>
              <a:t>raditional knowledge refers to the knowledge, innovations and practices of indigenous and local communities (ILCs) related to genetic resources. This traditional knowledge is developed through the experiences of communities </a:t>
            </a:r>
            <a:endParaRPr sz="2200">
              <a:latin typeface="EB Garamond Medium"/>
              <a:ea typeface="EB Garamond Medium"/>
              <a:cs typeface="EB Garamond Medium"/>
              <a:sym typeface="EB Garamond Medium"/>
            </a:endParaRPr>
          </a:p>
          <a:p>
            <a:pPr indent="0" lvl="0" marL="0" marR="0" rtl="0" algn="l">
              <a:spcBef>
                <a:spcPts val="0"/>
              </a:spcBef>
              <a:spcAft>
                <a:spcPts val="0"/>
              </a:spcAft>
              <a:buSzPts val="1100"/>
              <a:buNone/>
            </a:pPr>
            <a:r>
              <a:rPr lang="en-GB" sz="2200">
                <a:latin typeface="EB Garamond Medium"/>
                <a:ea typeface="EB Garamond Medium"/>
                <a:cs typeface="EB Garamond Medium"/>
                <a:sym typeface="EB Garamond Medium"/>
              </a:rPr>
              <a:t>over centuries, adapted to local needs, cultures and </a:t>
            </a:r>
            <a:endParaRPr sz="2200">
              <a:latin typeface="EB Garamond Medium"/>
              <a:ea typeface="EB Garamond Medium"/>
              <a:cs typeface="EB Garamond Medium"/>
              <a:sym typeface="EB Garamond Medium"/>
            </a:endParaRPr>
          </a:p>
          <a:p>
            <a:pPr indent="0" lvl="0" marL="0" marR="0" rtl="0" algn="l">
              <a:spcBef>
                <a:spcPts val="0"/>
              </a:spcBef>
              <a:spcAft>
                <a:spcPts val="0"/>
              </a:spcAft>
              <a:buSzPts val="1100"/>
              <a:buNone/>
            </a:pPr>
            <a:r>
              <a:rPr lang="en-GB" sz="2200">
                <a:latin typeface="EB Garamond Medium"/>
                <a:ea typeface="EB Garamond Medium"/>
                <a:cs typeface="EB Garamond Medium"/>
                <a:sym typeface="EB Garamond Medium"/>
              </a:rPr>
              <a:t>environments and passed down from generation to </a:t>
            </a:r>
            <a:endParaRPr sz="2200">
              <a:latin typeface="EB Garamond Medium"/>
              <a:ea typeface="EB Garamond Medium"/>
              <a:cs typeface="EB Garamond Medium"/>
              <a:sym typeface="EB Garamond Medium"/>
            </a:endParaRPr>
          </a:p>
          <a:p>
            <a:pPr indent="0" lvl="0" marL="0" marR="0" rtl="0" algn="l">
              <a:spcBef>
                <a:spcPts val="0"/>
              </a:spcBef>
              <a:spcAft>
                <a:spcPts val="0"/>
              </a:spcAft>
              <a:buClr>
                <a:schemeClr val="dk1"/>
              </a:buClr>
              <a:buSzPts val="1100"/>
              <a:buFont typeface="Arial"/>
              <a:buNone/>
            </a:pPr>
            <a:r>
              <a:rPr lang="en-GB" sz="2200">
                <a:latin typeface="EB Garamond Medium"/>
                <a:ea typeface="EB Garamond Medium"/>
                <a:cs typeface="EB Garamond Medium"/>
                <a:sym typeface="EB Garamond Medium"/>
              </a:rPr>
              <a:t>generation.</a:t>
            </a:r>
            <a:endParaRPr sz="2200">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7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a:latin typeface="EB Garamond Medium"/>
              <a:ea typeface="EB Garamond Medium"/>
              <a:cs typeface="EB Garamond Medium"/>
              <a:sym typeface="EB Garamon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76"/>
          <p:cNvSpPr txBox="1"/>
          <p:nvPr>
            <p:ph type="title"/>
          </p:nvPr>
        </p:nvSpPr>
        <p:spPr>
          <a:xfrm>
            <a:off x="288521" y="311637"/>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a:t>Conclusions</a:t>
            </a:r>
            <a:endParaRPr/>
          </a:p>
        </p:txBody>
      </p:sp>
      <p:sp>
        <p:nvSpPr>
          <p:cNvPr id="1393" name="Google Shape;1393;p76"/>
          <p:cNvSpPr txBox="1"/>
          <p:nvPr>
            <p:ph idx="1" type="body"/>
          </p:nvPr>
        </p:nvSpPr>
        <p:spPr>
          <a:xfrm>
            <a:off x="410100" y="1424600"/>
            <a:ext cx="8323800" cy="4526100"/>
          </a:xfrm>
          <a:prstGeom prst="rect">
            <a:avLst/>
          </a:prstGeom>
          <a:noFill/>
          <a:ln>
            <a:noFill/>
          </a:ln>
        </p:spPr>
        <p:txBody>
          <a:bodyPr anchorCtr="0" anchor="t" bIns="45700" lIns="91425" spcFirstLastPara="1" rIns="91425" wrap="square" tIns="45700">
            <a:noAutofit/>
          </a:bodyPr>
          <a:lstStyle/>
          <a:p>
            <a:pPr indent="-349250" lvl="0" marL="342900" rtl="0" algn="l">
              <a:spcBef>
                <a:spcPts val="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International collaborations between governments and public and private researchers are essential for optimizing resource use and sharing knowledge.</a:t>
            </a:r>
            <a:endParaRPr sz="1500">
              <a:latin typeface="Times New Roman"/>
              <a:ea typeface="Times New Roman"/>
              <a:cs typeface="Times New Roman"/>
              <a:sym typeface="Times New Roman"/>
            </a:endParaRPr>
          </a:p>
          <a:p>
            <a:pPr indent="-349250" lvl="0" marL="3429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Public opinion is important to keep the government inclined towards fulfilling the biodiversity goals.</a:t>
            </a:r>
            <a:endParaRPr sz="1500">
              <a:latin typeface="Times New Roman"/>
              <a:ea typeface="Times New Roman"/>
              <a:cs typeface="Times New Roman"/>
              <a:sym typeface="Times New Roman"/>
            </a:endParaRPr>
          </a:p>
          <a:p>
            <a:pPr indent="-349250" lvl="0" marL="342900" rtl="0" algn="l">
              <a:spcBef>
                <a:spcPts val="28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Research and development support programs are needed to encourage global collaborations in a few breakthrough projects.</a:t>
            </a:r>
            <a:endParaRPr sz="1500">
              <a:latin typeface="Times New Roman"/>
              <a:ea typeface="Times New Roman"/>
              <a:cs typeface="Times New Roman"/>
              <a:sym typeface="Times New Roman"/>
            </a:endParaRPr>
          </a:p>
          <a:p>
            <a:pPr indent="-349250" lvl="0" marL="342900" rtl="0" algn="l">
              <a:spcBef>
                <a:spcPts val="280"/>
              </a:spcBef>
              <a:spcAft>
                <a:spcPts val="0"/>
              </a:spcAft>
              <a:buSzPts val="1500"/>
              <a:buFont typeface="Times New Roman"/>
              <a:buChar char="•"/>
            </a:pPr>
            <a:r>
              <a:rPr lang="en-GB" sz="1500">
                <a:latin typeface="Times New Roman"/>
                <a:ea typeface="Times New Roman"/>
                <a:cs typeface="Times New Roman"/>
                <a:sym typeface="Times New Roman"/>
              </a:rPr>
              <a:t>The solution provided by Georgina Mace adopted by WWF report as well as the study of Sachs et al. should be implemented also to achieve the biodiversity goals.</a:t>
            </a:r>
            <a:endParaRPr sz="1500">
              <a:latin typeface="Times New Roman"/>
              <a:ea typeface="Times New Roman"/>
              <a:cs typeface="Times New Roman"/>
              <a:sym typeface="Times New Roman"/>
            </a:endParaRPr>
          </a:p>
          <a:p>
            <a:pPr indent="-349250" lvl="0" marL="342900" rtl="0" algn="l">
              <a:spcBef>
                <a:spcPts val="28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Educators should collaborate internationally to define the knowledge, skills and competencies required for developing a bioeconomy that enhances the sustainable use of bio-based materials</a:t>
            </a:r>
            <a:endParaRPr sz="2300">
              <a:latin typeface="Times New Roman"/>
              <a:ea typeface="Times New Roman"/>
              <a:cs typeface="Times New Roman"/>
              <a:sym typeface="Times New Roman"/>
            </a:endParaRPr>
          </a:p>
          <a:p>
            <a:pPr indent="-349250" lvl="0" marL="342900" rtl="0" algn="l">
              <a:spcBef>
                <a:spcPts val="28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ABS market approach should be taken up by providing incentives and modifying it according to specific needs. </a:t>
            </a:r>
            <a:endParaRPr sz="2300">
              <a:latin typeface="Times New Roman"/>
              <a:ea typeface="Times New Roman"/>
              <a:cs typeface="Times New Roman"/>
              <a:sym typeface="Times New Roman"/>
            </a:endParaRPr>
          </a:p>
          <a:p>
            <a:pPr indent="-349250" lvl="0" marL="342900" rtl="0" algn="l">
              <a:spcBef>
                <a:spcPts val="28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Country government should encourage the use of ABS approach and it should be directed towards identifying and promoting indigenous technologies within local communities.</a:t>
            </a:r>
            <a:endParaRPr sz="2300">
              <a:latin typeface="Times New Roman"/>
              <a:ea typeface="Times New Roman"/>
              <a:cs typeface="Times New Roman"/>
              <a:sym typeface="Times New Roman"/>
            </a:endParaRPr>
          </a:p>
          <a:p>
            <a:pPr indent="-349250" lvl="0" marL="342900" rtl="0" algn="l">
              <a:spcBef>
                <a:spcPts val="280"/>
              </a:spcBef>
              <a:spcAft>
                <a:spcPts val="0"/>
              </a:spcAft>
              <a:buClr>
                <a:schemeClr val="dk1"/>
              </a:buClr>
              <a:buSzPts val="1500"/>
              <a:buFont typeface="Times New Roman"/>
              <a:buChar char="•"/>
            </a:pPr>
            <a:r>
              <a:rPr lang="en-GB" sz="1500">
                <a:latin typeface="Times New Roman"/>
                <a:ea typeface="Times New Roman"/>
                <a:cs typeface="Times New Roman"/>
                <a:sym typeface="Times New Roman"/>
              </a:rPr>
              <a:t>To ensure successful achievement of the Aichi targets in 2020, considerable effort will be required from the international community and national governments through prioritizing technological innovation investments, funding and implementing biodiversity policies from local to national government, promoting education and awareness creation among wider community, especially women and youth.</a:t>
            </a:r>
            <a:endParaRPr sz="1500">
              <a:latin typeface="Times New Roman"/>
              <a:ea typeface="Times New Roman"/>
              <a:cs typeface="Times New Roman"/>
              <a:sym typeface="Times New Roman"/>
            </a:endParaRPr>
          </a:p>
        </p:txBody>
      </p:sp>
      <p:sp>
        <p:nvSpPr>
          <p:cNvPr id="1394" name="Google Shape;1394;p76"/>
          <p:cNvSpPr/>
          <p:nvPr/>
        </p:nvSpPr>
        <p:spPr>
          <a:xfrm>
            <a:off x="109183" y="622337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77"/>
          <p:cNvSpPr txBox="1"/>
          <p:nvPr>
            <p:ph type="title"/>
          </p:nvPr>
        </p:nvSpPr>
        <p:spPr>
          <a:xfrm>
            <a:off x="281478" y="311637"/>
            <a:ext cx="8580900" cy="840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a:t>References</a:t>
            </a:r>
            <a:endParaRPr/>
          </a:p>
        </p:txBody>
      </p:sp>
      <p:sp>
        <p:nvSpPr>
          <p:cNvPr id="1400" name="Google Shape;1400;p77"/>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None/>
            </a:pPr>
            <a:r>
              <a:rPr lang="en-GB" sz="1100">
                <a:latin typeface="Times New Roman"/>
                <a:ea typeface="Times New Roman"/>
                <a:cs typeface="Times New Roman"/>
                <a:sym typeface="Times New Roman"/>
              </a:rPr>
              <a:t>Adenle, A. A. (2012). </a:t>
            </a:r>
            <a:r>
              <a:rPr i="1" lang="en-GB" sz="1100">
                <a:latin typeface="Times New Roman"/>
                <a:ea typeface="Times New Roman"/>
                <a:cs typeface="Times New Roman"/>
                <a:sym typeface="Times New Roman"/>
              </a:rPr>
              <a:t>Failure to achieve 2010 biodiversity’s targeting developing countries: How can conservation help?</a:t>
            </a:r>
            <a:r>
              <a:rPr lang="en-GB" sz="1100">
                <a:latin typeface="Times New Roman"/>
                <a:ea typeface="Times New Roman"/>
                <a:cs typeface="Times New Roman"/>
                <a:sym typeface="Times New Roman"/>
              </a:rPr>
              <a:t> </a:t>
            </a:r>
            <a:r>
              <a:rPr lang="en-GB" sz="1100" u="sng">
                <a:solidFill>
                  <a:schemeClr val="hlink"/>
                </a:solidFill>
                <a:latin typeface="Times New Roman"/>
                <a:ea typeface="Times New Roman"/>
                <a:cs typeface="Times New Roman"/>
                <a:sym typeface="Times New Roman"/>
                <a:hlinkClick r:id="rId3"/>
              </a:rPr>
              <a:t>https://www.researchgate.net/publication/257537512_Failure_to_achieve_2010_biodiversity’s_target_in_developing_countries_How_can_conservation_help</a:t>
            </a:r>
            <a:endParaRPr sz="1100">
              <a:latin typeface="Times New Roman"/>
              <a:ea typeface="Times New Roman"/>
              <a:cs typeface="Times New Roman"/>
              <a:sym typeface="Times New Roman"/>
            </a:endParaRPr>
          </a:p>
          <a:p>
            <a:pPr indent="0" lvl="0" marL="0" rtl="0" algn="l">
              <a:spcBef>
                <a:spcPts val="280"/>
              </a:spcBef>
              <a:spcAft>
                <a:spcPts val="0"/>
              </a:spcAft>
              <a:buClr>
                <a:schemeClr val="dk1"/>
              </a:buClr>
              <a:buSzPts val="1400"/>
              <a:buNone/>
            </a:pPr>
            <a:r>
              <a:t/>
            </a:r>
            <a:endParaRPr sz="1100">
              <a:latin typeface="Times New Roman"/>
              <a:ea typeface="Times New Roman"/>
              <a:cs typeface="Times New Roman"/>
              <a:sym typeface="Times New Roman"/>
            </a:endParaRPr>
          </a:p>
          <a:p>
            <a:pPr indent="0" lvl="0" marL="0" rtl="0" algn="l">
              <a:spcBef>
                <a:spcPts val="280"/>
              </a:spcBef>
              <a:spcAft>
                <a:spcPts val="0"/>
              </a:spcAft>
              <a:buClr>
                <a:srgbClr val="222222"/>
              </a:buClr>
              <a:buSzPts val="1400"/>
              <a:buNone/>
            </a:pPr>
            <a:r>
              <a:rPr b="0" i="0" lang="en-GB" sz="1100">
                <a:solidFill>
                  <a:srgbClr val="222222"/>
                </a:solidFill>
                <a:latin typeface="Times New Roman"/>
                <a:ea typeface="Times New Roman"/>
                <a:cs typeface="Times New Roman"/>
                <a:sym typeface="Times New Roman"/>
              </a:rPr>
              <a:t>Sterling, E.J., Filardi, C., Toomey, A. </a:t>
            </a:r>
            <a:r>
              <a:rPr b="0" i="1" lang="en-GB" sz="1100">
                <a:solidFill>
                  <a:srgbClr val="222222"/>
                </a:solidFill>
                <a:latin typeface="Times New Roman"/>
                <a:ea typeface="Times New Roman"/>
                <a:cs typeface="Times New Roman"/>
                <a:sym typeface="Times New Roman"/>
              </a:rPr>
              <a:t>et al.</a:t>
            </a:r>
            <a:r>
              <a:rPr b="0" i="0" lang="en-GB" sz="1100">
                <a:solidFill>
                  <a:srgbClr val="222222"/>
                </a:solidFill>
                <a:latin typeface="Times New Roman"/>
                <a:ea typeface="Times New Roman"/>
                <a:cs typeface="Times New Roman"/>
                <a:sym typeface="Times New Roman"/>
              </a:rPr>
              <a:t> Biocultural approaches to well-being and sustainability indicators across scales. </a:t>
            </a:r>
            <a:r>
              <a:rPr b="0" i="1" lang="en-GB" sz="1100">
                <a:solidFill>
                  <a:srgbClr val="222222"/>
                </a:solidFill>
                <a:latin typeface="Times New Roman"/>
                <a:ea typeface="Times New Roman"/>
                <a:cs typeface="Times New Roman"/>
                <a:sym typeface="Times New Roman"/>
              </a:rPr>
              <a:t>Nat Ecol Evol</a:t>
            </a:r>
            <a:r>
              <a:rPr b="0" i="0" lang="en-GB" sz="1100">
                <a:solidFill>
                  <a:srgbClr val="222222"/>
                </a:solidFill>
                <a:latin typeface="Times New Roman"/>
                <a:ea typeface="Times New Roman"/>
                <a:cs typeface="Times New Roman"/>
                <a:sym typeface="Times New Roman"/>
              </a:rPr>
              <a:t> </a:t>
            </a:r>
            <a:r>
              <a:rPr b="1" i="0" lang="en-GB" sz="1100">
                <a:solidFill>
                  <a:srgbClr val="222222"/>
                </a:solidFill>
                <a:latin typeface="Times New Roman"/>
                <a:ea typeface="Times New Roman"/>
                <a:cs typeface="Times New Roman"/>
                <a:sym typeface="Times New Roman"/>
              </a:rPr>
              <a:t>1, </a:t>
            </a:r>
            <a:r>
              <a:rPr b="0" i="0" lang="en-GB" sz="1100">
                <a:solidFill>
                  <a:srgbClr val="222222"/>
                </a:solidFill>
                <a:latin typeface="Times New Roman"/>
                <a:ea typeface="Times New Roman"/>
                <a:cs typeface="Times New Roman"/>
                <a:sym typeface="Times New Roman"/>
              </a:rPr>
              <a:t>1798–1806 (2017).</a:t>
            </a:r>
            <a:endParaRPr sz="1100"/>
          </a:p>
          <a:p>
            <a:pPr indent="0" lvl="0" marL="0" rtl="0" algn="l">
              <a:spcBef>
                <a:spcPts val="280"/>
              </a:spcBef>
              <a:spcAft>
                <a:spcPts val="0"/>
              </a:spcAft>
              <a:buClr>
                <a:srgbClr val="222222"/>
              </a:buClr>
              <a:buSzPts val="1400"/>
              <a:buNone/>
            </a:pPr>
            <a:r>
              <a:rPr b="0" i="0" lang="en-GB" sz="1100" u="sng">
                <a:solidFill>
                  <a:schemeClr val="hlink"/>
                </a:solidFill>
                <a:latin typeface="Times New Roman"/>
                <a:ea typeface="Times New Roman"/>
                <a:cs typeface="Times New Roman"/>
                <a:sym typeface="Times New Roman"/>
                <a:hlinkClick r:id="rId4"/>
              </a:rPr>
              <a:t>https://doi.org/10.1038/s41559-017-0349-6</a:t>
            </a:r>
            <a:endParaRPr b="0" i="0" sz="1100">
              <a:solidFill>
                <a:srgbClr val="222222"/>
              </a:solidFill>
              <a:latin typeface="Times New Roman"/>
              <a:ea typeface="Times New Roman"/>
              <a:cs typeface="Times New Roman"/>
              <a:sym typeface="Times New Roman"/>
            </a:endParaRPr>
          </a:p>
          <a:p>
            <a:pPr indent="0" lvl="0" marL="0" rtl="0" algn="l">
              <a:spcBef>
                <a:spcPts val="280"/>
              </a:spcBef>
              <a:spcAft>
                <a:spcPts val="0"/>
              </a:spcAft>
              <a:buClr>
                <a:schemeClr val="dk1"/>
              </a:buClr>
              <a:buSzPts val="1400"/>
              <a:buNone/>
            </a:pPr>
            <a:r>
              <a:t/>
            </a:r>
            <a:endParaRPr sz="1100">
              <a:solidFill>
                <a:srgbClr val="222222"/>
              </a:solidFill>
              <a:latin typeface="Times New Roman"/>
              <a:ea typeface="Times New Roman"/>
              <a:cs typeface="Times New Roman"/>
              <a:sym typeface="Times New Roman"/>
            </a:endParaRPr>
          </a:p>
          <a:p>
            <a:pPr indent="0" lvl="0" marL="0" rtl="0" algn="l">
              <a:spcBef>
                <a:spcPts val="280"/>
              </a:spcBef>
              <a:spcAft>
                <a:spcPts val="0"/>
              </a:spcAft>
              <a:buClr>
                <a:schemeClr val="dk1"/>
              </a:buClr>
              <a:buSzPts val="1400"/>
              <a:buNone/>
            </a:pPr>
            <a:r>
              <a:rPr lang="en-GB" sz="1100">
                <a:latin typeface="Times New Roman"/>
                <a:ea typeface="Times New Roman"/>
                <a:cs typeface="Times New Roman"/>
                <a:sym typeface="Times New Roman"/>
              </a:rPr>
              <a:t>El-Chichakli, B., Barben, D., Lang, C., von Braun, J., &amp; Philp, J. (2016). </a:t>
            </a:r>
            <a:r>
              <a:rPr i="1" lang="en-GB" sz="1100">
                <a:latin typeface="Times New Roman"/>
                <a:ea typeface="Times New Roman"/>
                <a:cs typeface="Times New Roman"/>
                <a:sym typeface="Times New Roman"/>
              </a:rPr>
              <a:t>Policy: Five cornerstones of a global bioeconomy</a:t>
            </a:r>
            <a:r>
              <a:rPr lang="en-GB" sz="1100">
                <a:latin typeface="Times New Roman"/>
                <a:ea typeface="Times New Roman"/>
                <a:cs typeface="Times New Roman"/>
                <a:sym typeface="Times New Roman"/>
              </a:rPr>
              <a:t>. </a:t>
            </a:r>
            <a:endParaRPr sz="1100"/>
          </a:p>
          <a:p>
            <a:pPr indent="0" lvl="0" marL="0" rtl="0" algn="l">
              <a:spcBef>
                <a:spcPts val="280"/>
              </a:spcBef>
              <a:spcAft>
                <a:spcPts val="0"/>
              </a:spcAft>
              <a:buClr>
                <a:schemeClr val="dk1"/>
              </a:buClr>
              <a:buSzPts val="1400"/>
              <a:buNone/>
            </a:pPr>
            <a:r>
              <a:rPr lang="en-GB" sz="1100" u="sng">
                <a:solidFill>
                  <a:schemeClr val="hlink"/>
                </a:solidFill>
                <a:latin typeface="Times New Roman"/>
                <a:ea typeface="Times New Roman"/>
                <a:cs typeface="Times New Roman"/>
                <a:sym typeface="Times New Roman"/>
                <a:hlinkClick r:id="rId5"/>
              </a:rPr>
              <a:t>https://www.nature.com/news/policy-five-cornerstones-of-a-global-bioeconomy-1.20228</a:t>
            </a:r>
            <a:endParaRPr sz="1100">
              <a:latin typeface="Times New Roman"/>
              <a:ea typeface="Times New Roman"/>
              <a:cs typeface="Times New Roman"/>
              <a:sym typeface="Times New Roman"/>
            </a:endParaRPr>
          </a:p>
          <a:p>
            <a:pPr indent="0" lvl="0" marL="0" rtl="0" algn="l">
              <a:spcBef>
                <a:spcPts val="280"/>
              </a:spcBef>
              <a:spcAft>
                <a:spcPts val="0"/>
              </a:spcAft>
              <a:buClr>
                <a:schemeClr val="dk1"/>
              </a:buClr>
              <a:buSzPts val="1400"/>
              <a:buNone/>
            </a:pPr>
            <a:r>
              <a:t/>
            </a:r>
            <a:endParaRPr sz="1100">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GB" sz="1100">
                <a:solidFill>
                  <a:srgbClr val="202F66"/>
                </a:solidFill>
              </a:rPr>
              <a:t>Richerzhagen, C. (2011). Effective governance of access and benefit-sharing under the Convention on Biological Diversity. </a:t>
            </a:r>
            <a:r>
              <a:rPr i="1" lang="en-GB" sz="1100">
                <a:solidFill>
                  <a:srgbClr val="202F66"/>
                </a:solidFill>
              </a:rPr>
              <a:t>Biodiversity and Conservation</a:t>
            </a:r>
            <a:r>
              <a:rPr lang="en-GB" sz="1100">
                <a:solidFill>
                  <a:srgbClr val="202F66"/>
                </a:solidFill>
              </a:rPr>
              <a:t>, </a:t>
            </a:r>
            <a:r>
              <a:rPr i="1" lang="en-GB" sz="1100">
                <a:solidFill>
                  <a:srgbClr val="202F66"/>
                </a:solidFill>
              </a:rPr>
              <a:t>20</a:t>
            </a:r>
            <a:r>
              <a:rPr lang="en-GB" sz="1100">
                <a:solidFill>
                  <a:srgbClr val="202F66"/>
                </a:solidFill>
              </a:rPr>
              <a:t>(10), 2243–2261.</a:t>
            </a:r>
            <a:endParaRPr sz="1100">
              <a:latin typeface="Calibri"/>
              <a:ea typeface="Calibri"/>
              <a:cs typeface="Calibri"/>
              <a:sym typeface="Calibri"/>
            </a:endParaRPr>
          </a:p>
          <a:p>
            <a:pPr indent="0" lvl="0" marL="0" rtl="0" algn="l">
              <a:spcBef>
                <a:spcPts val="0"/>
              </a:spcBef>
              <a:spcAft>
                <a:spcPts val="0"/>
              </a:spcAft>
              <a:buClr>
                <a:schemeClr val="dk1"/>
              </a:buClr>
              <a:buSzPts val="1200"/>
              <a:buNone/>
            </a:pPr>
            <a:r>
              <a:t/>
            </a:r>
            <a:endParaRPr sz="1100"/>
          </a:p>
          <a:p>
            <a:pPr indent="0" lvl="0" marL="0" rtl="0" algn="l">
              <a:spcBef>
                <a:spcPts val="0"/>
              </a:spcBef>
              <a:spcAft>
                <a:spcPts val="0"/>
              </a:spcAft>
              <a:buClr>
                <a:schemeClr val="dk1"/>
              </a:buClr>
              <a:buSzPts val="1200"/>
              <a:buFont typeface="Arial"/>
              <a:buNone/>
            </a:pPr>
            <a:r>
              <a:rPr lang="en-GB" sz="1100"/>
              <a:t>Sachs, J., Schmidt-Traub, G., Mazzucato, M., Messner, D., Nakicenovic, N. and Rockström, J., 2019. Six Transformations to achieve the Sustainable Development Goals. </a:t>
            </a:r>
            <a:r>
              <a:rPr i="1" lang="en-GB" sz="1100"/>
              <a:t>Nature Sustainability</a:t>
            </a:r>
            <a:r>
              <a:rPr lang="en-GB" sz="1100"/>
              <a:t>, 2(9), pp.805-814.</a:t>
            </a:r>
            <a:endParaRPr sz="1100"/>
          </a:p>
          <a:p>
            <a:pPr indent="0" lvl="0" marL="0" rtl="0" algn="l">
              <a:spcBef>
                <a:spcPts val="240"/>
              </a:spcBef>
              <a:spcAft>
                <a:spcPts val="0"/>
              </a:spcAft>
              <a:buClr>
                <a:schemeClr val="dk1"/>
              </a:buClr>
              <a:buSzPts val="1200"/>
              <a:buFont typeface="Arial"/>
              <a:buNone/>
            </a:pPr>
            <a:r>
              <a:t/>
            </a:r>
            <a:endParaRPr sz="1100"/>
          </a:p>
          <a:p>
            <a:pPr indent="0" lvl="0" marL="0" rtl="0" algn="l">
              <a:spcBef>
                <a:spcPts val="240"/>
              </a:spcBef>
              <a:spcAft>
                <a:spcPts val="0"/>
              </a:spcAft>
              <a:buClr>
                <a:schemeClr val="dk1"/>
              </a:buClr>
              <a:buSzPts val="1200"/>
              <a:buFont typeface="Arial"/>
              <a:buNone/>
            </a:pPr>
            <a:r>
              <a:rPr lang="en-GB" sz="1100"/>
              <a:t>WWF Living Planet 2018. Mace et al. 2018 </a:t>
            </a:r>
            <a:r>
              <a:rPr i="1" lang="en-GB" sz="1100"/>
              <a:t>Nature Sustainability </a:t>
            </a:r>
            <a:r>
              <a:rPr lang="en-GB" sz="1100"/>
              <a:t>1: 448</a:t>
            </a:r>
            <a:endParaRPr sz="1100"/>
          </a:p>
          <a:p>
            <a:pPr indent="0" lvl="0" marL="0" rtl="0" algn="l">
              <a:spcBef>
                <a:spcPts val="280"/>
              </a:spcBef>
              <a:spcAft>
                <a:spcPts val="0"/>
              </a:spcAft>
              <a:buClr>
                <a:schemeClr val="dk1"/>
              </a:buClr>
              <a:buSzPts val="1400"/>
              <a:buNone/>
            </a:pPr>
            <a:r>
              <a:t/>
            </a:r>
            <a:endParaRPr sz="1100">
              <a:latin typeface="Times New Roman"/>
              <a:ea typeface="Times New Roman"/>
              <a:cs typeface="Times New Roman"/>
              <a:sym typeface="Times New Roman"/>
            </a:endParaRPr>
          </a:p>
          <a:p>
            <a:pPr indent="0" lvl="0" marL="0" rtl="0" algn="l">
              <a:spcBef>
                <a:spcPts val="0"/>
              </a:spcBef>
              <a:spcAft>
                <a:spcPts val="0"/>
              </a:spcAft>
              <a:buClr>
                <a:schemeClr val="dk1"/>
              </a:buClr>
              <a:buNone/>
            </a:pPr>
            <a:r>
              <a:rPr lang="en-GB" sz="1100">
                <a:solidFill>
                  <a:srgbClr val="202F66"/>
                </a:solidFill>
              </a:rPr>
              <a:t>Adenle, A. A. (2012). Failure to achieve 2010 biodiversity’s target in developing countries: How can conservation help? </a:t>
            </a:r>
            <a:r>
              <a:rPr i="1" lang="en-GB" sz="1100">
                <a:solidFill>
                  <a:srgbClr val="202F66"/>
                </a:solidFill>
              </a:rPr>
              <a:t>Biodiversity and Conservation</a:t>
            </a:r>
            <a:r>
              <a:rPr lang="en-GB" sz="1100">
                <a:solidFill>
                  <a:srgbClr val="202F66"/>
                </a:solidFill>
              </a:rPr>
              <a:t>, </a:t>
            </a:r>
            <a:r>
              <a:rPr i="1" lang="en-GB" sz="1100">
                <a:solidFill>
                  <a:srgbClr val="202F66"/>
                </a:solidFill>
              </a:rPr>
              <a:t>21</a:t>
            </a:r>
            <a:r>
              <a:rPr lang="en-GB" sz="1100">
                <a:solidFill>
                  <a:srgbClr val="202F66"/>
                </a:solidFill>
              </a:rPr>
              <a:t>(10), 2435–2442.</a:t>
            </a:r>
            <a:endParaRPr sz="1100">
              <a:solidFill>
                <a:srgbClr val="202F66"/>
              </a:solidFill>
            </a:endParaRPr>
          </a:p>
          <a:p>
            <a:pPr indent="0" lvl="0" marL="0" rtl="0" algn="l">
              <a:spcBef>
                <a:spcPts val="0"/>
              </a:spcBef>
              <a:spcAft>
                <a:spcPts val="0"/>
              </a:spcAft>
              <a:buClr>
                <a:schemeClr val="dk1"/>
              </a:buClr>
              <a:buNone/>
            </a:pPr>
            <a:r>
              <a:t/>
            </a:r>
            <a:endParaRPr sz="1100">
              <a:solidFill>
                <a:srgbClr val="202F66"/>
              </a:solidFill>
            </a:endParaRPr>
          </a:p>
          <a:p>
            <a:pPr indent="0" lvl="0" marL="0" rtl="0" algn="l">
              <a:spcBef>
                <a:spcPts val="0"/>
              </a:spcBef>
              <a:spcAft>
                <a:spcPts val="0"/>
              </a:spcAft>
              <a:buClr>
                <a:schemeClr val="dk1"/>
              </a:buClr>
              <a:buNone/>
            </a:pPr>
            <a:r>
              <a:rPr lang="en-GB" sz="1100">
                <a:solidFill>
                  <a:srgbClr val="202F66"/>
                </a:solidFill>
              </a:rPr>
              <a:t>Lu, Y., Nakicenovic, N., Visbeck, M., &amp; Stevance, A.-S. (2015). Policy: Five priorities for the UN Sustainable Development Goals. </a:t>
            </a:r>
            <a:r>
              <a:rPr i="1" lang="en-GB" sz="1100">
                <a:solidFill>
                  <a:srgbClr val="202F66"/>
                </a:solidFill>
              </a:rPr>
              <a:t>Nature</a:t>
            </a:r>
            <a:r>
              <a:rPr lang="en-GB" sz="1100">
                <a:solidFill>
                  <a:srgbClr val="202F66"/>
                </a:solidFill>
              </a:rPr>
              <a:t>, </a:t>
            </a:r>
            <a:r>
              <a:rPr i="1" lang="en-GB" sz="1100">
                <a:solidFill>
                  <a:srgbClr val="202F66"/>
                </a:solidFill>
              </a:rPr>
              <a:t>520</a:t>
            </a:r>
            <a:r>
              <a:rPr lang="en-GB" sz="1100">
                <a:solidFill>
                  <a:srgbClr val="202F66"/>
                </a:solidFill>
              </a:rPr>
              <a:t>(7548), 432–433. https://doi.org/10.1038/520432a</a:t>
            </a:r>
            <a:endParaRPr sz="1100">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100">
              <a:solidFill>
                <a:srgbClr val="202F66"/>
              </a:solidFill>
            </a:endParaRPr>
          </a:p>
          <a:p>
            <a:pPr indent="0" lvl="0" marL="0" rtl="0" algn="l">
              <a:spcBef>
                <a:spcPts val="280"/>
              </a:spcBef>
              <a:spcAft>
                <a:spcPts val="0"/>
              </a:spcAft>
              <a:buClr>
                <a:schemeClr val="dk1"/>
              </a:buClr>
              <a:buSzPts val="1400"/>
              <a:buNone/>
            </a:pPr>
            <a:r>
              <a:t/>
            </a:r>
            <a:endParaRPr sz="1100">
              <a:latin typeface="Times New Roman"/>
              <a:ea typeface="Times New Roman"/>
              <a:cs typeface="Times New Roman"/>
              <a:sym typeface="Times New Roman"/>
            </a:endParaRPr>
          </a:p>
        </p:txBody>
      </p:sp>
      <p:sp>
        <p:nvSpPr>
          <p:cNvPr id="1401" name="Google Shape;1401;p77"/>
          <p:cNvSpPr/>
          <p:nvPr/>
        </p:nvSpPr>
        <p:spPr>
          <a:xfrm>
            <a:off x="109183" y="623353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78"/>
          <p:cNvSpPr txBox="1"/>
          <p:nvPr>
            <p:ph idx="1" type="body"/>
          </p:nvPr>
        </p:nvSpPr>
        <p:spPr>
          <a:xfrm>
            <a:off x="457200" y="1600200"/>
            <a:ext cx="8323800" cy="45261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None/>
            </a:pPr>
            <a:r>
              <a:rPr lang="en-GB" sz="3200">
                <a:latin typeface="EB Garamond"/>
                <a:ea typeface="EB Garamond"/>
                <a:cs typeface="EB Garamond"/>
                <a:sym typeface="EB Garamond"/>
              </a:rPr>
              <a:t>Thank you</a:t>
            </a:r>
            <a:endParaRPr sz="3200">
              <a:latin typeface="EB Garamond"/>
              <a:ea typeface="EB Garamond"/>
              <a:cs typeface="EB Garamond"/>
              <a:sym typeface="EB Garamond"/>
            </a:endParaRPr>
          </a:p>
        </p:txBody>
      </p:sp>
      <p:sp>
        <p:nvSpPr>
          <p:cNvPr id="1407" name="Google Shape;1407;p78"/>
          <p:cNvSpPr/>
          <p:nvPr/>
        </p:nvSpPr>
        <p:spPr>
          <a:xfrm>
            <a:off x="109183" y="6233539"/>
            <a:ext cx="3220800" cy="477600"/>
          </a:xfrm>
          <a:prstGeom prst="rect">
            <a:avLst/>
          </a:prstGeom>
          <a:solidFill>
            <a:srgbClr val="728FA5"/>
          </a:solidFill>
          <a:ln cap="flat" cmpd="sng" w="25400">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4"/>
          <p:cNvSpPr txBox="1"/>
          <p:nvPr>
            <p:ph type="title"/>
          </p:nvPr>
        </p:nvSpPr>
        <p:spPr>
          <a:xfrm>
            <a:off x="288521" y="267844"/>
            <a:ext cx="8581043" cy="53825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Excursus of Convention on Biological Diversity </a:t>
            </a:r>
            <a:endParaRPr sz="2500">
              <a:latin typeface="EB Garamond"/>
              <a:ea typeface="EB Garamond"/>
              <a:cs typeface="EB Garamond"/>
              <a:sym typeface="EB Garamond"/>
            </a:endParaRPr>
          </a:p>
        </p:txBody>
      </p:sp>
      <p:pic>
        <p:nvPicPr>
          <p:cNvPr id="1143" name="Google Shape;1143;p54"/>
          <p:cNvPicPr preferRelativeResize="0"/>
          <p:nvPr>
            <p:ph idx="1" type="body"/>
          </p:nvPr>
        </p:nvPicPr>
        <p:blipFill rotWithShape="1">
          <a:blip r:embed="rId3">
            <a:alphaModFix/>
          </a:blip>
          <a:srcRect b="0" l="0" r="0" t="0"/>
          <a:stretch/>
        </p:blipFill>
        <p:spPr>
          <a:xfrm>
            <a:off x="1638622" y="1330034"/>
            <a:ext cx="6119923" cy="4707673"/>
          </a:xfrm>
          <a:prstGeom prst="rect">
            <a:avLst/>
          </a:prstGeom>
          <a:noFill/>
          <a:ln>
            <a:noFill/>
          </a:ln>
        </p:spPr>
      </p:pic>
      <p:sp>
        <p:nvSpPr>
          <p:cNvPr id="1144" name="Google Shape;1144;p54"/>
          <p:cNvSpPr/>
          <p:nvPr/>
        </p:nvSpPr>
        <p:spPr>
          <a:xfrm>
            <a:off x="3532909" y="1330034"/>
            <a:ext cx="2563092" cy="4744973"/>
          </a:xfrm>
          <a:prstGeom prst="rect">
            <a:avLst/>
          </a:prstGeom>
          <a:noFill/>
          <a:ln cap="flat" cmpd="sng" w="57150">
            <a:solidFill>
              <a:srgbClr val="00B05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54"/>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54"/>
          <p:cNvSpPr/>
          <p:nvPr/>
        </p:nvSpPr>
        <p:spPr>
          <a:xfrm>
            <a:off x="7259782" y="3366655"/>
            <a:ext cx="498763" cy="2708352"/>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54"/>
          <p:cNvSpPr/>
          <p:nvPr/>
        </p:nvSpPr>
        <p:spPr>
          <a:xfrm>
            <a:off x="7443788" y="2890838"/>
            <a:ext cx="314757" cy="1952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54"/>
          <p:cNvSpPr/>
          <p:nvPr/>
        </p:nvSpPr>
        <p:spPr>
          <a:xfrm>
            <a:off x="7443788" y="3300413"/>
            <a:ext cx="314757" cy="114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3" name="Shape 1153"/>
        <p:cNvGrpSpPr/>
        <p:nvPr/>
      </p:nvGrpSpPr>
      <p:grpSpPr>
        <a:xfrm>
          <a:off x="0" y="0"/>
          <a:ext cx="0" cy="0"/>
          <a:chOff x="0" y="0"/>
          <a:chExt cx="0" cy="0"/>
        </a:xfrm>
      </p:grpSpPr>
      <p:sp>
        <p:nvSpPr>
          <p:cNvPr id="1154" name="Google Shape;1154;p55"/>
          <p:cNvSpPr txBox="1"/>
          <p:nvPr>
            <p:ph type="title"/>
          </p:nvPr>
        </p:nvSpPr>
        <p:spPr>
          <a:xfrm>
            <a:off x="281550" y="275721"/>
            <a:ext cx="8580900" cy="38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Excursus of Convention on Biological Diversity </a:t>
            </a:r>
            <a:endParaRPr sz="2500">
              <a:latin typeface="EB Garamond"/>
              <a:ea typeface="EB Garamond"/>
              <a:cs typeface="EB Garamond"/>
              <a:sym typeface="EB Garamond"/>
            </a:endParaRPr>
          </a:p>
        </p:txBody>
      </p:sp>
      <p:pic>
        <p:nvPicPr>
          <p:cNvPr id="1155" name="Google Shape;1155;p55"/>
          <p:cNvPicPr preferRelativeResize="0"/>
          <p:nvPr/>
        </p:nvPicPr>
        <p:blipFill rotWithShape="1">
          <a:blip r:embed="rId3">
            <a:alphaModFix/>
          </a:blip>
          <a:srcRect b="0" l="0" r="0" t="0"/>
          <a:stretch/>
        </p:blipFill>
        <p:spPr>
          <a:xfrm>
            <a:off x="6839599" y="1408702"/>
            <a:ext cx="2165850" cy="1148101"/>
          </a:xfrm>
          <a:prstGeom prst="rect">
            <a:avLst/>
          </a:prstGeom>
          <a:noFill/>
          <a:ln>
            <a:noFill/>
          </a:ln>
        </p:spPr>
      </p:pic>
      <p:sp>
        <p:nvSpPr>
          <p:cNvPr id="1156" name="Google Shape;1156;p55"/>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None/>
            </a:pPr>
            <a:r>
              <a:rPr lang="en-GB">
                <a:latin typeface="EB Garamond"/>
                <a:ea typeface="EB Garamond"/>
                <a:cs typeface="EB Garamond"/>
                <a:sym typeface="EB Garamond"/>
              </a:rPr>
              <a:t>1992 Rio De Janeiro: </a:t>
            </a:r>
            <a:r>
              <a:rPr b="1" lang="en-GB">
                <a:latin typeface="EB Garamond"/>
                <a:ea typeface="EB Garamond"/>
                <a:cs typeface="EB Garamond"/>
                <a:sym typeface="EB Garamond"/>
              </a:rPr>
              <a:t>CBD </a:t>
            </a:r>
            <a:r>
              <a:rPr lang="en-GB">
                <a:latin typeface="EB Garamond"/>
                <a:ea typeface="EB Garamond"/>
                <a:cs typeface="EB Garamond"/>
                <a:sym typeface="EB Garamond"/>
              </a:rPr>
              <a:t>Multilateral treaty. Targets:</a:t>
            </a:r>
            <a:endParaRPr>
              <a:latin typeface="EB Garamond"/>
              <a:ea typeface="EB Garamond"/>
              <a:cs typeface="EB Garamond"/>
              <a:sym typeface="EB Garamond"/>
            </a:endParaRPr>
          </a:p>
          <a:p>
            <a:pPr indent="-476250" lvl="0" marL="457200" rtl="0" algn="l">
              <a:lnSpc>
                <a:spcPct val="90000"/>
              </a:lnSpc>
              <a:spcBef>
                <a:spcPts val="380"/>
              </a:spcBef>
              <a:spcAft>
                <a:spcPts val="0"/>
              </a:spcAft>
              <a:buClr>
                <a:schemeClr val="dk1"/>
              </a:buClr>
              <a:buSzPts val="2200"/>
              <a:buFont typeface="EB Garamond"/>
              <a:buAutoNum type="arabicPeriod"/>
            </a:pPr>
            <a:r>
              <a:rPr lang="en-GB">
                <a:latin typeface="EB Garamond"/>
                <a:ea typeface="EB Garamond"/>
                <a:cs typeface="EB Garamond"/>
                <a:sym typeface="EB Garamond"/>
              </a:rPr>
              <a:t>conservation of biodiversity</a:t>
            </a:r>
            <a:endParaRPr>
              <a:latin typeface="EB Garamond"/>
              <a:ea typeface="EB Garamond"/>
              <a:cs typeface="EB Garamond"/>
              <a:sym typeface="EB Garamond"/>
            </a:endParaRPr>
          </a:p>
          <a:p>
            <a:pPr indent="-476250" lvl="0" marL="457200" rtl="0" algn="l">
              <a:lnSpc>
                <a:spcPct val="90000"/>
              </a:lnSpc>
              <a:spcBef>
                <a:spcPts val="380"/>
              </a:spcBef>
              <a:spcAft>
                <a:spcPts val="0"/>
              </a:spcAft>
              <a:buClr>
                <a:schemeClr val="dk1"/>
              </a:buClr>
              <a:buSzPts val="2200"/>
              <a:buFont typeface="EB Garamond"/>
              <a:buAutoNum type="arabicPeriod"/>
            </a:pPr>
            <a:r>
              <a:rPr lang="en-GB">
                <a:latin typeface="EB Garamond"/>
                <a:ea typeface="EB Garamond"/>
                <a:cs typeface="EB Garamond"/>
                <a:sym typeface="EB Garamond"/>
              </a:rPr>
              <a:t>sustainable use of its components</a:t>
            </a:r>
            <a:endParaRPr>
              <a:latin typeface="EB Garamond"/>
              <a:ea typeface="EB Garamond"/>
              <a:cs typeface="EB Garamond"/>
              <a:sym typeface="EB Garamond"/>
            </a:endParaRPr>
          </a:p>
          <a:p>
            <a:pPr indent="-476250" lvl="0" marL="457200" rtl="0" algn="l">
              <a:lnSpc>
                <a:spcPct val="90000"/>
              </a:lnSpc>
              <a:spcBef>
                <a:spcPts val="380"/>
              </a:spcBef>
              <a:spcAft>
                <a:spcPts val="0"/>
              </a:spcAft>
              <a:buClr>
                <a:schemeClr val="dk1"/>
              </a:buClr>
              <a:buSzPts val="2200"/>
              <a:buFont typeface="EB Garamond"/>
              <a:buAutoNum type="arabicPeriod"/>
            </a:pPr>
            <a:r>
              <a:rPr lang="en-GB">
                <a:latin typeface="EB Garamond"/>
                <a:ea typeface="EB Garamond"/>
                <a:cs typeface="EB Garamond"/>
                <a:sym typeface="EB Garamond"/>
              </a:rPr>
              <a:t>fair and equitable sharing of benefits from genetic resources </a:t>
            </a:r>
            <a:endParaRPr>
              <a:latin typeface="EB Garamond"/>
              <a:ea typeface="EB Garamond"/>
              <a:cs typeface="EB Garamond"/>
              <a:sym typeface="EB Garamond"/>
            </a:endParaRPr>
          </a:p>
          <a:p>
            <a:pPr indent="0" lvl="1" marL="457200" rtl="0" algn="l">
              <a:lnSpc>
                <a:spcPct val="90000"/>
              </a:lnSpc>
              <a:spcBef>
                <a:spcPts val="440"/>
              </a:spcBef>
              <a:spcAft>
                <a:spcPts val="0"/>
              </a:spcAft>
              <a:buClr>
                <a:schemeClr val="dk1"/>
              </a:buClr>
              <a:buSzPts val="2200"/>
              <a:buNone/>
            </a:pPr>
            <a:r>
              <a:t/>
            </a:r>
            <a:endParaRPr>
              <a:latin typeface="EB Garamond"/>
              <a:ea typeface="EB Garamond"/>
              <a:cs typeface="EB Garamond"/>
              <a:sym typeface="EB Garamond"/>
            </a:endParaRPr>
          </a:p>
          <a:p>
            <a:pPr indent="0" lvl="1" marL="457200" rtl="0" algn="l">
              <a:lnSpc>
                <a:spcPct val="90000"/>
              </a:lnSpc>
              <a:spcBef>
                <a:spcPts val="440"/>
              </a:spcBef>
              <a:spcAft>
                <a:spcPts val="0"/>
              </a:spcAft>
              <a:buClr>
                <a:schemeClr val="dk1"/>
              </a:buClr>
              <a:buSzPts val="2200"/>
              <a:buNone/>
            </a:pPr>
            <a:r>
              <a:rPr lang="en-GB">
                <a:latin typeface="EB Garamond"/>
                <a:ea typeface="EB Garamond"/>
                <a:cs typeface="EB Garamond"/>
                <a:sym typeface="EB Garamond"/>
              </a:rPr>
              <a:t>Different biodiversity policies:</a:t>
            </a:r>
            <a:endParaRPr>
              <a:latin typeface="EB Garamond"/>
              <a:ea typeface="EB Garamond"/>
              <a:cs typeface="EB Garamond"/>
              <a:sym typeface="EB Garamond"/>
            </a:endParaRPr>
          </a:p>
          <a:p>
            <a:pPr indent="-342900" lvl="1" marL="1085850" rtl="0" algn="l">
              <a:lnSpc>
                <a:spcPct val="90000"/>
              </a:lnSpc>
              <a:spcBef>
                <a:spcPts val="440"/>
              </a:spcBef>
              <a:spcAft>
                <a:spcPts val="0"/>
              </a:spcAft>
              <a:buClr>
                <a:schemeClr val="dk1"/>
              </a:buClr>
              <a:buSzPts val="2200"/>
              <a:buFont typeface="Arial"/>
              <a:buChar char="•"/>
            </a:pPr>
            <a:r>
              <a:rPr lang="en-GB">
                <a:latin typeface="EB Garamond"/>
                <a:ea typeface="EB Garamond"/>
                <a:cs typeface="EB Garamond"/>
                <a:sym typeface="EB Garamond"/>
              </a:rPr>
              <a:t>	</a:t>
            </a:r>
            <a:r>
              <a:rPr lang="en-GB">
                <a:latin typeface="EB Garamond"/>
                <a:ea typeface="EB Garamond"/>
                <a:cs typeface="EB Garamond"/>
                <a:sym typeface="EB Garamond"/>
              </a:rPr>
              <a:t>2000 </a:t>
            </a:r>
            <a:r>
              <a:rPr b="1" lang="en-GB">
                <a:latin typeface="EB Garamond"/>
                <a:ea typeface="EB Garamond"/>
                <a:cs typeface="EB Garamond"/>
                <a:sym typeface="EB Garamond"/>
              </a:rPr>
              <a:t>Cartagena protocol (</a:t>
            </a:r>
            <a:r>
              <a:rPr lang="en-GB">
                <a:latin typeface="EB Garamond"/>
                <a:ea typeface="EB Garamond"/>
                <a:cs typeface="EB Garamond"/>
                <a:sym typeface="EB Garamond"/>
              </a:rPr>
              <a:t>LMO)</a:t>
            </a:r>
            <a:endParaRPr>
              <a:latin typeface="EB Garamond"/>
              <a:ea typeface="EB Garamond"/>
              <a:cs typeface="EB Garamond"/>
              <a:sym typeface="EB Garamond"/>
            </a:endParaRPr>
          </a:p>
          <a:p>
            <a:pPr indent="-361950" lvl="1" marL="1085850" rtl="0" algn="l">
              <a:lnSpc>
                <a:spcPct val="90000"/>
              </a:lnSpc>
              <a:spcBef>
                <a:spcPts val="380"/>
              </a:spcBef>
              <a:spcAft>
                <a:spcPts val="0"/>
              </a:spcAft>
              <a:buClr>
                <a:schemeClr val="dk1"/>
              </a:buClr>
              <a:buSzPts val="2200"/>
              <a:buFont typeface="Arial"/>
              <a:buChar char="•"/>
            </a:pPr>
            <a:r>
              <a:rPr lang="en-GB">
                <a:latin typeface="EB Garamond"/>
                <a:ea typeface="EB Garamond"/>
                <a:cs typeface="EB Garamond"/>
                <a:sym typeface="EB Garamond"/>
              </a:rPr>
              <a:t>	</a:t>
            </a:r>
            <a:r>
              <a:rPr lang="en-GB">
                <a:latin typeface="EB Garamond"/>
                <a:ea typeface="EB Garamond"/>
                <a:cs typeface="EB Garamond"/>
                <a:sym typeface="EB Garamond"/>
              </a:rPr>
              <a:t>2010 </a:t>
            </a:r>
            <a:r>
              <a:rPr b="1" lang="en-GB">
                <a:latin typeface="EB Garamond"/>
                <a:ea typeface="EB Garamond"/>
                <a:cs typeface="EB Garamond"/>
                <a:sym typeface="EB Garamond"/>
              </a:rPr>
              <a:t>Nagoya protocol</a:t>
            </a:r>
            <a:r>
              <a:rPr lang="en-GB">
                <a:latin typeface="EB Garamond"/>
                <a:ea typeface="EB Garamond"/>
                <a:cs typeface="EB Garamond"/>
                <a:sym typeface="EB Garamond"/>
              </a:rPr>
              <a:t> (ABS)  the fair and equitable sharing of benefits arising out of the utilization of genetic resources. Including the </a:t>
            </a:r>
            <a:r>
              <a:rPr b="1" lang="en-GB">
                <a:latin typeface="EB Garamond"/>
                <a:ea typeface="EB Garamond"/>
                <a:cs typeface="EB Garamond"/>
                <a:sym typeface="EB Garamond"/>
              </a:rPr>
              <a:t>Aichi Biodiversity Targets</a:t>
            </a:r>
            <a:r>
              <a:rPr lang="en-GB">
                <a:latin typeface="EB Garamond"/>
                <a:ea typeface="EB Garamond"/>
                <a:cs typeface="EB Garamond"/>
                <a:sym typeface="EB Garamond"/>
              </a:rPr>
              <a:t>.</a:t>
            </a:r>
            <a:endParaRPr>
              <a:latin typeface="EB Garamond"/>
              <a:ea typeface="EB Garamond"/>
              <a:cs typeface="EB Garamond"/>
              <a:sym typeface="EB Garamond"/>
            </a:endParaRPr>
          </a:p>
          <a:p>
            <a:pPr indent="-361950" lvl="1" marL="1085850" rtl="0" algn="l">
              <a:lnSpc>
                <a:spcPct val="90000"/>
              </a:lnSpc>
              <a:spcBef>
                <a:spcPts val="380"/>
              </a:spcBef>
              <a:spcAft>
                <a:spcPts val="0"/>
              </a:spcAft>
              <a:buClr>
                <a:schemeClr val="dk1"/>
              </a:buClr>
              <a:buSzPts val="2200"/>
              <a:buFont typeface="EB Garamond"/>
              <a:buChar char="•"/>
            </a:pPr>
            <a:r>
              <a:rPr lang="en-GB">
                <a:latin typeface="EB Garamond"/>
                <a:ea typeface="EB Garamond"/>
                <a:cs typeface="EB Garamond"/>
                <a:sym typeface="EB Garamond"/>
              </a:rPr>
              <a:t>	</a:t>
            </a:r>
            <a:r>
              <a:rPr lang="en-GB">
                <a:latin typeface="EB Garamond"/>
                <a:ea typeface="EB Garamond"/>
                <a:cs typeface="EB Garamond"/>
                <a:sym typeface="EB Garamond"/>
              </a:rPr>
              <a:t>2010 UN declared 2011 to 2020 as the</a:t>
            </a:r>
            <a:r>
              <a:rPr lang="en-GB">
                <a:solidFill>
                  <a:srgbClr val="FF0000"/>
                </a:solidFill>
                <a:latin typeface="EB Garamond"/>
                <a:ea typeface="EB Garamond"/>
                <a:cs typeface="EB Garamond"/>
                <a:sym typeface="EB Garamond"/>
              </a:rPr>
              <a:t> </a:t>
            </a:r>
            <a:r>
              <a:rPr lang="en-GB">
                <a:latin typeface="EB Garamond"/>
                <a:ea typeface="EB Garamond"/>
                <a:cs typeface="EB Garamond"/>
                <a:sym typeface="EB Garamond"/>
              </a:rPr>
              <a:t>United Nations Decade on Biodiversity </a:t>
            </a:r>
            <a:endParaRPr>
              <a:latin typeface="EB Garamond"/>
              <a:ea typeface="EB Garamond"/>
              <a:cs typeface="EB Garamond"/>
              <a:sym typeface="EB Garamond"/>
            </a:endParaRPr>
          </a:p>
          <a:p>
            <a:pPr indent="0" lvl="1" marL="457200" rtl="0" algn="l">
              <a:lnSpc>
                <a:spcPct val="90000"/>
              </a:lnSpc>
              <a:spcBef>
                <a:spcPts val="440"/>
              </a:spcBef>
              <a:spcAft>
                <a:spcPts val="0"/>
              </a:spcAft>
              <a:buClr>
                <a:srgbClr val="FF0000"/>
              </a:buClr>
              <a:buSzPts val="2200"/>
              <a:buNone/>
            </a:pPr>
            <a:r>
              <a:rPr lang="en-GB">
                <a:solidFill>
                  <a:srgbClr val="FF0000"/>
                </a:solidFill>
                <a:latin typeface="EB Garamond"/>
                <a:ea typeface="EB Garamond"/>
                <a:cs typeface="EB Garamond"/>
                <a:sym typeface="EB Garamond"/>
              </a:rPr>
              <a:t>	</a:t>
            </a:r>
            <a:endParaRPr>
              <a:solidFill>
                <a:srgbClr val="FF0000"/>
              </a:solidFill>
              <a:latin typeface="EB Garamond"/>
              <a:ea typeface="EB Garamond"/>
              <a:cs typeface="EB Garamond"/>
              <a:sym typeface="EB Garamond"/>
            </a:endParaRPr>
          </a:p>
        </p:txBody>
      </p:sp>
      <p:sp>
        <p:nvSpPr>
          <p:cNvPr id="1157" name="Google Shape;1157;p55"/>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56"/>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979"/>
              <a:buFont typeface="Arial"/>
              <a:buNone/>
            </a:pPr>
            <a:r>
              <a:rPr lang="en-GB" sz="2500">
                <a:latin typeface="EB Garamond"/>
                <a:ea typeface="EB Garamond"/>
                <a:cs typeface="EB Garamond"/>
                <a:sym typeface="EB Garamond"/>
              </a:rPr>
              <a:t>Why does the CBD Strategic Plans fail repeatedly?</a:t>
            </a:r>
            <a:br>
              <a:rPr lang="en-GB" sz="2500">
                <a:latin typeface="EB Garamond"/>
                <a:ea typeface="EB Garamond"/>
                <a:cs typeface="EB Garamond"/>
                <a:sym typeface="EB Garamond"/>
              </a:rPr>
            </a:br>
            <a:r>
              <a:rPr lang="en-GB" sz="2500">
                <a:latin typeface="EB Garamond"/>
                <a:ea typeface="EB Garamond"/>
                <a:cs typeface="EB Garamond"/>
                <a:sym typeface="EB Garamond"/>
              </a:rPr>
              <a:t>1</a:t>
            </a:r>
            <a:r>
              <a:rPr baseline="30000" lang="en-GB" sz="2500">
                <a:latin typeface="EB Garamond"/>
                <a:ea typeface="EB Garamond"/>
                <a:cs typeface="EB Garamond"/>
                <a:sym typeface="EB Garamond"/>
              </a:rPr>
              <a:t>ST</a:t>
            </a:r>
            <a:r>
              <a:rPr lang="en-GB" sz="2500">
                <a:latin typeface="EB Garamond"/>
                <a:ea typeface="EB Garamond"/>
                <a:cs typeface="EB Garamond"/>
                <a:sym typeface="EB Garamond"/>
              </a:rPr>
              <a:t> Nagoya</a:t>
            </a:r>
            <a:br>
              <a:rPr lang="en-GB" sz="2500">
                <a:latin typeface="EB Garamond"/>
                <a:ea typeface="EB Garamond"/>
                <a:cs typeface="EB Garamond"/>
                <a:sym typeface="EB Garamond"/>
              </a:rPr>
            </a:br>
            <a:endParaRPr sz="2500">
              <a:latin typeface="EB Garamond"/>
              <a:ea typeface="EB Garamond"/>
              <a:cs typeface="EB Garamond"/>
              <a:sym typeface="EB Garamond"/>
            </a:endParaRPr>
          </a:p>
        </p:txBody>
      </p:sp>
      <p:sp>
        <p:nvSpPr>
          <p:cNvPr id="1163" name="Google Shape;1163;p56"/>
          <p:cNvSpPr txBox="1"/>
          <p:nvPr>
            <p:ph idx="1" type="body"/>
          </p:nvPr>
        </p:nvSpPr>
        <p:spPr>
          <a:xfrm>
            <a:off x="3386095" y="1766589"/>
            <a:ext cx="5483400" cy="224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33333"/>
              </a:buClr>
              <a:buSzPts val="2000"/>
              <a:buNone/>
            </a:pPr>
            <a:r>
              <a:rPr lang="en-GB" sz="2000">
                <a:solidFill>
                  <a:srgbClr val="333333"/>
                </a:solidFill>
                <a:latin typeface="EB Garamond"/>
                <a:ea typeface="EB Garamond"/>
                <a:cs typeface="EB Garamond"/>
                <a:sym typeface="EB Garamond"/>
              </a:rPr>
              <a:t>“Let us have the courage to look in the eyes of our children and admit that we have failed […]</a:t>
            </a:r>
            <a:r>
              <a:rPr lang="en-GB" sz="2000">
                <a:latin typeface="EB Garamond"/>
                <a:ea typeface="EB Garamond"/>
                <a:cs typeface="EB Garamond"/>
                <a:sym typeface="EB Garamond"/>
              </a:rPr>
              <a:t> to fulfil the Johannesburg promise made to them by the 110 Heads of State and Government to substantially reduce the loss of biodiversity</a:t>
            </a:r>
            <a:r>
              <a:rPr lang="en-GB" sz="2000">
                <a:solidFill>
                  <a:srgbClr val="333333"/>
                </a:solidFill>
                <a:latin typeface="EB Garamond"/>
                <a:ea typeface="EB Garamond"/>
                <a:cs typeface="EB Garamond"/>
                <a:sym typeface="EB Garamond"/>
              </a:rPr>
              <a:t>” Ahmed Djoghlaf, the Executive Secretary of CBD in </a:t>
            </a:r>
            <a:r>
              <a:rPr b="1" lang="en-GB" sz="2000">
                <a:solidFill>
                  <a:srgbClr val="333333"/>
                </a:solidFill>
                <a:latin typeface="EB Garamond"/>
                <a:ea typeface="EB Garamond"/>
                <a:cs typeface="EB Garamond"/>
                <a:sym typeface="EB Garamond"/>
              </a:rPr>
              <a:t>Nagoya</a:t>
            </a:r>
            <a:r>
              <a:rPr lang="en-GB" sz="2000">
                <a:solidFill>
                  <a:srgbClr val="333333"/>
                </a:solidFill>
                <a:latin typeface="EB Garamond"/>
                <a:ea typeface="EB Garamond"/>
                <a:cs typeface="EB Garamond"/>
                <a:sym typeface="EB Garamond"/>
              </a:rPr>
              <a:t> - October 2010-</a:t>
            </a:r>
            <a:endParaRPr sz="2000">
              <a:latin typeface="EB Garamond"/>
              <a:ea typeface="EB Garamond"/>
              <a:cs typeface="EB Garamond"/>
              <a:sym typeface="EB Garamond"/>
            </a:endParaRPr>
          </a:p>
        </p:txBody>
      </p:sp>
      <p:pic>
        <p:nvPicPr>
          <p:cNvPr id="1164" name="Google Shape;1164;p56"/>
          <p:cNvPicPr preferRelativeResize="0"/>
          <p:nvPr/>
        </p:nvPicPr>
        <p:blipFill rotWithShape="1">
          <a:blip r:embed="rId3">
            <a:alphaModFix/>
          </a:blip>
          <a:srcRect b="0" l="0" r="0" t="0"/>
          <a:stretch/>
        </p:blipFill>
        <p:spPr>
          <a:xfrm>
            <a:off x="288521" y="1412703"/>
            <a:ext cx="2564495" cy="4506834"/>
          </a:xfrm>
          <a:prstGeom prst="rect">
            <a:avLst/>
          </a:prstGeom>
          <a:noFill/>
          <a:ln>
            <a:noFill/>
          </a:ln>
        </p:spPr>
      </p:pic>
      <p:sp>
        <p:nvSpPr>
          <p:cNvPr id="1165" name="Google Shape;1165;p56"/>
          <p:cNvSpPr/>
          <p:nvPr/>
        </p:nvSpPr>
        <p:spPr>
          <a:xfrm>
            <a:off x="5829894" y="4110741"/>
            <a:ext cx="595800" cy="494100"/>
          </a:xfrm>
          <a:prstGeom prst="downArrow">
            <a:avLst>
              <a:gd fmla="val 50000" name="adj1"/>
              <a:gd fmla="val 50000" name="adj2"/>
            </a:avLst>
          </a:prstGeom>
          <a:solidFill>
            <a:srgbClr val="728FA5"/>
          </a:solidFill>
          <a:ln cap="flat" cmpd="sng" w="9525">
            <a:solidFill>
              <a:srgbClr val="728FA5"/>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56"/>
          <p:cNvSpPr txBox="1"/>
          <p:nvPr/>
        </p:nvSpPr>
        <p:spPr>
          <a:xfrm>
            <a:off x="4084252" y="4884459"/>
            <a:ext cx="40872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000">
                <a:solidFill>
                  <a:schemeClr val="dk1"/>
                </a:solidFill>
                <a:latin typeface="EB Garamond"/>
                <a:ea typeface="EB Garamond"/>
                <a:cs typeface="EB Garamond"/>
                <a:sym typeface="EB Garamond"/>
              </a:rPr>
              <a:t>New policy: the </a:t>
            </a:r>
            <a:r>
              <a:rPr b="1" lang="en-GB" sz="2000">
                <a:solidFill>
                  <a:schemeClr val="dk1"/>
                </a:solidFill>
                <a:latin typeface="EB Garamond"/>
                <a:ea typeface="EB Garamond"/>
                <a:cs typeface="EB Garamond"/>
                <a:sym typeface="EB Garamond"/>
              </a:rPr>
              <a:t>20 Aichi Targets</a:t>
            </a:r>
            <a:endParaRPr b="1" sz="2000">
              <a:solidFill>
                <a:schemeClr val="dk1"/>
              </a:solidFill>
              <a:latin typeface="EB Garamond"/>
              <a:ea typeface="EB Garamond"/>
              <a:cs typeface="EB Garamond"/>
              <a:sym typeface="EB Garamond"/>
            </a:endParaRPr>
          </a:p>
        </p:txBody>
      </p:sp>
      <p:sp>
        <p:nvSpPr>
          <p:cNvPr id="1167" name="Google Shape;1167;p56"/>
          <p:cNvSpPr txBox="1"/>
          <p:nvPr/>
        </p:nvSpPr>
        <p:spPr>
          <a:xfrm>
            <a:off x="2864541" y="5390769"/>
            <a:ext cx="1476926"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chemeClr val="dk1"/>
                </a:solidFill>
                <a:latin typeface="Calibri"/>
                <a:ea typeface="Calibri"/>
                <a:cs typeface="Calibri"/>
                <a:sym typeface="Calibri"/>
              </a:rPr>
              <a:t>WWF living Planet 2018. Mace et al. 2018 </a:t>
            </a:r>
            <a:r>
              <a:rPr i="1" lang="en-GB" sz="1000">
                <a:solidFill>
                  <a:schemeClr val="dk1"/>
                </a:solidFill>
                <a:latin typeface="Calibri"/>
                <a:ea typeface="Calibri"/>
                <a:cs typeface="Calibri"/>
                <a:sym typeface="Calibri"/>
              </a:rPr>
              <a:t>Nature sustainability</a:t>
            </a:r>
            <a:r>
              <a:rPr lang="en-GB" sz="1000">
                <a:solidFill>
                  <a:schemeClr val="dk1"/>
                </a:solidFill>
                <a:latin typeface="Calibri"/>
                <a:ea typeface="Calibri"/>
                <a:cs typeface="Calibri"/>
                <a:sym typeface="Calibri"/>
              </a:rPr>
              <a:t> 1:448</a:t>
            </a:r>
            <a:endParaRPr sz="1000">
              <a:solidFill>
                <a:schemeClr val="dk1"/>
              </a:solidFill>
              <a:latin typeface="Calibri"/>
              <a:ea typeface="Calibri"/>
              <a:cs typeface="Calibri"/>
              <a:sym typeface="Calibri"/>
            </a:endParaRPr>
          </a:p>
        </p:txBody>
      </p:sp>
      <p:sp>
        <p:nvSpPr>
          <p:cNvPr id="1168" name="Google Shape;1168;p56"/>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57"/>
          <p:cNvSpPr txBox="1"/>
          <p:nvPr>
            <p:ph type="title"/>
          </p:nvPr>
        </p:nvSpPr>
        <p:spPr>
          <a:xfrm>
            <a:off x="265950" y="109292"/>
            <a:ext cx="8580900" cy="808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Why does the CBD Strategic Plans fail repeatedly?</a:t>
            </a:r>
            <a:endParaRPr sz="2500">
              <a:latin typeface="EB Garamond"/>
              <a:ea typeface="EB Garamond"/>
              <a:cs typeface="EB Garamond"/>
              <a:sym typeface="EB Garamond"/>
            </a:endParaRPr>
          </a:p>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Aichi targets in detail</a:t>
            </a:r>
            <a:endParaRPr sz="2500">
              <a:latin typeface="EB Garamond"/>
              <a:ea typeface="EB Garamond"/>
              <a:cs typeface="EB Garamond"/>
              <a:sym typeface="EB Garamond"/>
            </a:endParaRPr>
          </a:p>
        </p:txBody>
      </p:sp>
      <p:pic>
        <p:nvPicPr>
          <p:cNvPr id="1174" name="Google Shape;1174;p57"/>
          <p:cNvPicPr preferRelativeResize="0"/>
          <p:nvPr>
            <p:ph idx="1" type="body"/>
          </p:nvPr>
        </p:nvPicPr>
        <p:blipFill rotWithShape="1">
          <a:blip r:embed="rId3">
            <a:alphaModFix/>
          </a:blip>
          <a:srcRect b="0" l="0" r="0" t="0"/>
          <a:stretch/>
        </p:blipFill>
        <p:spPr>
          <a:xfrm>
            <a:off x="-31171" y="1274618"/>
            <a:ext cx="9175171" cy="4860834"/>
          </a:xfrm>
          <a:prstGeom prst="rect">
            <a:avLst/>
          </a:prstGeom>
          <a:noFill/>
          <a:ln>
            <a:noFill/>
          </a:ln>
        </p:spPr>
      </p:pic>
      <p:sp>
        <p:nvSpPr>
          <p:cNvPr id="1175" name="Google Shape;1175;p57"/>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8"/>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Why does the CBD Strategic Plans fail repeatedly?</a:t>
            </a:r>
            <a:br>
              <a:rPr lang="en-GB" sz="2500">
                <a:latin typeface="EB Garamond"/>
                <a:ea typeface="EB Garamond"/>
                <a:cs typeface="EB Garamond"/>
                <a:sym typeface="EB Garamond"/>
              </a:rPr>
            </a:br>
            <a:r>
              <a:rPr lang="en-GB" sz="2500">
                <a:latin typeface="EB Garamond"/>
                <a:ea typeface="EB Garamond"/>
                <a:cs typeface="EB Garamond"/>
                <a:sym typeface="EB Garamond"/>
              </a:rPr>
              <a:t>Aichi targets progresses</a:t>
            </a:r>
            <a:endParaRPr sz="2500">
              <a:latin typeface="EB Garamond"/>
              <a:ea typeface="EB Garamond"/>
              <a:cs typeface="EB Garamond"/>
              <a:sym typeface="EB Garamond"/>
            </a:endParaRPr>
          </a:p>
        </p:txBody>
      </p:sp>
      <p:pic>
        <p:nvPicPr>
          <p:cNvPr id="1181" name="Google Shape;1181;p58"/>
          <p:cNvPicPr preferRelativeResize="0"/>
          <p:nvPr/>
        </p:nvPicPr>
        <p:blipFill rotWithShape="1">
          <a:blip r:embed="rId3">
            <a:alphaModFix/>
          </a:blip>
          <a:srcRect b="0" l="0" r="0" t="0"/>
          <a:stretch/>
        </p:blipFill>
        <p:spPr>
          <a:xfrm>
            <a:off x="0" y="1303626"/>
            <a:ext cx="6456218" cy="4778519"/>
          </a:xfrm>
          <a:prstGeom prst="rect">
            <a:avLst/>
          </a:prstGeom>
          <a:noFill/>
          <a:ln>
            <a:noFill/>
          </a:ln>
        </p:spPr>
      </p:pic>
      <p:sp>
        <p:nvSpPr>
          <p:cNvPr id="1182" name="Google Shape;1182;p58"/>
          <p:cNvSpPr/>
          <p:nvPr/>
        </p:nvSpPr>
        <p:spPr>
          <a:xfrm>
            <a:off x="6456218" y="1569226"/>
            <a:ext cx="2413346" cy="42473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dk1"/>
                </a:solidFill>
                <a:latin typeface="EB Garamond"/>
                <a:ea typeface="EB Garamond"/>
                <a:cs typeface="EB Garamond"/>
                <a:sym typeface="EB Garamond"/>
              </a:rPr>
              <a:t>60</a:t>
            </a:r>
            <a:r>
              <a:rPr lang="en-GB" sz="1800">
                <a:solidFill>
                  <a:schemeClr val="dk1"/>
                </a:solidFill>
                <a:latin typeface="EB Garamond"/>
                <a:ea typeface="EB Garamond"/>
                <a:cs typeface="EB Garamond"/>
                <a:sym typeface="EB Garamond"/>
              </a:rPr>
              <a:t> separate </a:t>
            </a:r>
            <a:r>
              <a:rPr b="1" lang="en-GB" sz="1800">
                <a:solidFill>
                  <a:schemeClr val="dk1"/>
                </a:solidFill>
                <a:latin typeface="EB Garamond"/>
                <a:ea typeface="EB Garamond"/>
                <a:cs typeface="EB Garamond"/>
                <a:sym typeface="EB Garamond"/>
              </a:rPr>
              <a:t>elements</a:t>
            </a:r>
            <a:r>
              <a:rPr lang="en-GB" sz="1800">
                <a:solidFill>
                  <a:schemeClr val="dk1"/>
                </a:solidFill>
                <a:latin typeface="EB Garamond"/>
                <a:ea typeface="EB Garamond"/>
                <a:cs typeface="EB Garamond"/>
                <a:sym typeface="EB Garamond"/>
              </a:rPr>
              <a:t> to monitor overall progress</a:t>
            </a:r>
            <a:endParaRPr>
              <a:latin typeface="EB Garamond"/>
              <a:ea typeface="EB Garamond"/>
              <a:cs typeface="EB Garamond"/>
              <a:sym typeface="EB Garamond"/>
            </a:endParaRPr>
          </a:p>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a:p>
            <a:pPr indent="-285750" lvl="0" marL="285750" marR="0" rtl="0" algn="l">
              <a:spcBef>
                <a:spcPts val="0"/>
              </a:spcBef>
              <a:spcAft>
                <a:spcPts val="0"/>
              </a:spcAft>
              <a:buClr>
                <a:srgbClr val="92D050"/>
              </a:buClr>
              <a:buSzPts val="1800"/>
              <a:buFont typeface="EB Garamond"/>
              <a:buChar char="•"/>
            </a:pPr>
            <a:r>
              <a:rPr b="1" lang="en-GB" sz="1800">
                <a:solidFill>
                  <a:srgbClr val="92D050"/>
                </a:solidFill>
                <a:latin typeface="EB Garamond"/>
                <a:ea typeface="EB Garamond"/>
                <a:cs typeface="EB Garamond"/>
                <a:sym typeface="EB Garamond"/>
              </a:rPr>
              <a:t>7 achieved</a:t>
            </a:r>
            <a:endParaRPr b="1" sz="1800">
              <a:solidFill>
                <a:srgbClr val="92D050"/>
              </a:solidFill>
              <a:latin typeface="EB Garamond"/>
              <a:ea typeface="EB Garamond"/>
              <a:cs typeface="EB Garamond"/>
              <a:sym typeface="EB Garamond"/>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EB Garamond"/>
              <a:ea typeface="EB Garamond"/>
              <a:cs typeface="EB Garamond"/>
              <a:sym typeface="EB Garamond"/>
            </a:endParaRPr>
          </a:p>
          <a:p>
            <a:pPr indent="-285750" lvl="0" marL="285750" marR="0" rtl="0" algn="l">
              <a:spcBef>
                <a:spcPts val="0"/>
              </a:spcBef>
              <a:spcAft>
                <a:spcPts val="0"/>
              </a:spcAft>
              <a:buClr>
                <a:srgbClr val="FFE599"/>
              </a:buClr>
              <a:buSzPts val="1800"/>
              <a:buFont typeface="EB Garamond"/>
              <a:buChar char="•"/>
            </a:pPr>
            <a:r>
              <a:rPr b="1" lang="en-GB" sz="1800">
                <a:solidFill>
                  <a:srgbClr val="FFE599"/>
                </a:solidFill>
                <a:latin typeface="EB Garamond"/>
                <a:ea typeface="EB Garamond"/>
                <a:cs typeface="EB Garamond"/>
                <a:sym typeface="EB Garamond"/>
              </a:rPr>
              <a:t>38 have shown progress</a:t>
            </a:r>
            <a:endParaRPr b="1" sz="1800">
              <a:solidFill>
                <a:srgbClr val="FFE599"/>
              </a:solidFill>
              <a:latin typeface="EB Garamond"/>
              <a:ea typeface="EB Garamond"/>
              <a:cs typeface="EB Garamond"/>
              <a:sym typeface="EB Garamond"/>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EB Garamond"/>
              <a:ea typeface="EB Garamond"/>
              <a:cs typeface="EB Garamond"/>
              <a:sym typeface="EB Garamond"/>
            </a:endParaRPr>
          </a:p>
          <a:p>
            <a:pPr indent="-285750" lvl="0" marL="285750" marR="0" rtl="0" algn="l">
              <a:spcBef>
                <a:spcPts val="0"/>
              </a:spcBef>
              <a:spcAft>
                <a:spcPts val="0"/>
              </a:spcAft>
              <a:buClr>
                <a:srgbClr val="FF0000"/>
              </a:buClr>
              <a:buSzPts val="1800"/>
              <a:buFont typeface="EB Garamond"/>
              <a:buChar char="•"/>
            </a:pPr>
            <a:r>
              <a:rPr b="1" lang="en-GB" sz="1800">
                <a:solidFill>
                  <a:srgbClr val="FF0000"/>
                </a:solidFill>
                <a:latin typeface="EB Garamond"/>
                <a:ea typeface="EB Garamond"/>
                <a:cs typeface="EB Garamond"/>
                <a:sym typeface="EB Garamond"/>
              </a:rPr>
              <a:t>15 have shown no progress</a:t>
            </a:r>
            <a:endParaRPr b="1" sz="1800">
              <a:solidFill>
                <a:srgbClr val="FF0000"/>
              </a:solidFill>
              <a:latin typeface="EB Garamond"/>
              <a:ea typeface="EB Garamond"/>
              <a:cs typeface="EB Garamond"/>
              <a:sym typeface="EB Garamond"/>
            </a:endParaRPr>
          </a:p>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83" name="Google Shape;1183;p58"/>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9"/>
          <p:cNvSpPr txBox="1"/>
          <p:nvPr>
            <p:ph type="title"/>
          </p:nvPr>
        </p:nvSpPr>
        <p:spPr>
          <a:xfrm>
            <a:off x="257237" y="297664"/>
            <a:ext cx="8581043" cy="47047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Reasons of failure: coop at the basis</a:t>
            </a:r>
            <a:endParaRPr sz="2500">
              <a:latin typeface="EB Garamond"/>
              <a:ea typeface="EB Garamond"/>
              <a:cs typeface="EB Garamond"/>
              <a:sym typeface="EB Garamond"/>
            </a:endParaRPr>
          </a:p>
        </p:txBody>
      </p:sp>
      <p:sp>
        <p:nvSpPr>
          <p:cNvPr id="1189" name="Google Shape;1189;p59"/>
          <p:cNvSpPr/>
          <p:nvPr/>
        </p:nvSpPr>
        <p:spPr>
          <a:xfrm>
            <a:off x="4032322" y="1735270"/>
            <a:ext cx="104599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chemeClr val="dk1"/>
                </a:solidFill>
                <a:latin typeface="Calibri"/>
                <a:ea typeface="Calibri"/>
                <a:cs typeface="Calibri"/>
                <a:sym typeface="Calibri"/>
              </a:rPr>
              <a:t>LACK OF:</a:t>
            </a:r>
            <a:endParaRPr b="1" sz="1800">
              <a:solidFill>
                <a:schemeClr val="dk1"/>
              </a:solidFill>
              <a:latin typeface="Calibri"/>
              <a:ea typeface="Calibri"/>
              <a:cs typeface="Calibri"/>
              <a:sym typeface="Calibri"/>
            </a:endParaRPr>
          </a:p>
        </p:txBody>
      </p:sp>
      <p:sp>
        <p:nvSpPr>
          <p:cNvPr id="1190" name="Google Shape;1190;p59"/>
          <p:cNvSpPr/>
          <p:nvPr/>
        </p:nvSpPr>
        <p:spPr>
          <a:xfrm>
            <a:off x="4823149" y="3331288"/>
            <a:ext cx="1750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dk1"/>
                </a:solidFill>
                <a:latin typeface="EB Garamond"/>
                <a:ea typeface="EB Garamond"/>
                <a:cs typeface="EB Garamond"/>
                <a:sym typeface="EB Garamond"/>
              </a:rPr>
              <a:t>Priority action</a:t>
            </a:r>
            <a:endParaRPr b="1" sz="1800">
              <a:solidFill>
                <a:schemeClr val="dk1"/>
              </a:solidFill>
              <a:latin typeface="EB Garamond"/>
              <a:ea typeface="EB Garamond"/>
              <a:cs typeface="EB Garamond"/>
              <a:sym typeface="EB Garamond"/>
            </a:endParaRPr>
          </a:p>
        </p:txBody>
      </p:sp>
      <p:sp>
        <p:nvSpPr>
          <p:cNvPr id="1191" name="Google Shape;1191;p59"/>
          <p:cNvSpPr/>
          <p:nvPr/>
        </p:nvSpPr>
        <p:spPr>
          <a:xfrm>
            <a:off x="6698950" y="3331300"/>
            <a:ext cx="2200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chemeClr val="dk1"/>
                </a:solidFill>
                <a:latin typeface="EB Garamond"/>
                <a:ea typeface="EB Garamond"/>
                <a:cs typeface="EB Garamond"/>
                <a:sym typeface="EB Garamond"/>
              </a:rPr>
              <a:t>Capacity/Knowledge</a:t>
            </a:r>
            <a:endParaRPr b="1" sz="1800">
              <a:solidFill>
                <a:schemeClr val="dk1"/>
              </a:solidFill>
              <a:latin typeface="EB Garamond"/>
              <a:ea typeface="EB Garamond"/>
              <a:cs typeface="EB Garamond"/>
              <a:sym typeface="EB Garamond"/>
            </a:endParaRPr>
          </a:p>
        </p:txBody>
      </p:sp>
      <p:sp>
        <p:nvSpPr>
          <p:cNvPr id="1192" name="Google Shape;1192;p59"/>
          <p:cNvSpPr/>
          <p:nvPr/>
        </p:nvSpPr>
        <p:spPr>
          <a:xfrm>
            <a:off x="174716" y="3312149"/>
            <a:ext cx="22008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chemeClr val="dk1"/>
                </a:solidFill>
                <a:latin typeface="EB Garamond"/>
                <a:ea typeface="EB Garamond"/>
                <a:cs typeface="EB Garamond"/>
                <a:sym typeface="EB Garamond"/>
              </a:rPr>
              <a:t>Financial resources/ </a:t>
            </a:r>
            <a:endParaRPr b="1" sz="1800">
              <a:solidFill>
                <a:schemeClr val="dk1"/>
              </a:solidFill>
              <a:latin typeface="EB Garamond"/>
              <a:ea typeface="EB Garamond"/>
              <a:cs typeface="EB Garamond"/>
              <a:sym typeface="EB Garamond"/>
            </a:endParaRPr>
          </a:p>
          <a:p>
            <a:pPr indent="0" lvl="0" marL="0" marR="0" rtl="0" algn="ctr">
              <a:spcBef>
                <a:spcPts val="0"/>
              </a:spcBef>
              <a:spcAft>
                <a:spcPts val="0"/>
              </a:spcAft>
              <a:buNone/>
            </a:pPr>
            <a:r>
              <a:rPr b="1" lang="en-GB" sz="1800">
                <a:solidFill>
                  <a:schemeClr val="dk1"/>
                </a:solidFill>
                <a:latin typeface="EB Garamond"/>
                <a:ea typeface="EB Garamond"/>
                <a:cs typeface="EB Garamond"/>
                <a:sym typeface="EB Garamond"/>
              </a:rPr>
              <a:t>Incentives</a:t>
            </a:r>
            <a:endParaRPr b="1" sz="1800">
              <a:solidFill>
                <a:schemeClr val="dk1"/>
              </a:solidFill>
              <a:latin typeface="EB Garamond"/>
              <a:ea typeface="EB Garamond"/>
              <a:cs typeface="EB Garamond"/>
              <a:sym typeface="EB Garamond"/>
            </a:endParaRPr>
          </a:p>
        </p:txBody>
      </p:sp>
      <p:sp>
        <p:nvSpPr>
          <p:cNvPr id="1193" name="Google Shape;1193;p59"/>
          <p:cNvSpPr txBox="1"/>
          <p:nvPr/>
        </p:nvSpPr>
        <p:spPr>
          <a:xfrm>
            <a:off x="2536309" y="3312149"/>
            <a:ext cx="18774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dk1"/>
                </a:solidFill>
                <a:latin typeface="EB Garamond"/>
                <a:ea typeface="EB Garamond"/>
                <a:cs typeface="EB Garamond"/>
                <a:sym typeface="EB Garamond"/>
              </a:rPr>
              <a:t>Coherent policies</a:t>
            </a:r>
            <a:endParaRPr b="1" sz="1800">
              <a:solidFill>
                <a:schemeClr val="dk1"/>
              </a:solidFill>
              <a:latin typeface="EB Garamond"/>
              <a:ea typeface="EB Garamond"/>
              <a:cs typeface="EB Garamond"/>
              <a:sym typeface="EB Garamond"/>
            </a:endParaRPr>
          </a:p>
        </p:txBody>
      </p:sp>
      <p:cxnSp>
        <p:nvCxnSpPr>
          <p:cNvPr id="1194" name="Google Shape;1194;p59"/>
          <p:cNvCxnSpPr>
            <a:stCxn id="1195" idx="1"/>
            <a:endCxn id="1196" idx="0"/>
          </p:cNvCxnSpPr>
          <p:nvPr/>
        </p:nvCxnSpPr>
        <p:spPr>
          <a:xfrm flipH="1">
            <a:off x="1274981" y="1919936"/>
            <a:ext cx="2789400" cy="1392300"/>
          </a:xfrm>
          <a:prstGeom prst="bentConnector2">
            <a:avLst/>
          </a:prstGeom>
          <a:noFill/>
          <a:ln cap="flat" cmpd="sng" w="2857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97" name="Google Shape;1197;p59"/>
          <p:cNvCxnSpPr>
            <a:stCxn id="1195" idx="2"/>
          </p:cNvCxnSpPr>
          <p:nvPr/>
        </p:nvCxnSpPr>
        <p:spPr>
          <a:xfrm rot="5400000">
            <a:off x="3458816" y="2195278"/>
            <a:ext cx="1133400" cy="1059600"/>
          </a:xfrm>
          <a:prstGeom prst="bentConnector3">
            <a:avLst>
              <a:gd fmla="val 50000" name="adj1"/>
            </a:avLst>
          </a:prstGeom>
          <a:noFill/>
          <a:ln cap="flat" cmpd="sng" w="2857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198" name="Google Shape;1198;p59"/>
          <p:cNvCxnSpPr>
            <a:stCxn id="1195" idx="2"/>
            <a:endCxn id="1199" idx="0"/>
          </p:cNvCxnSpPr>
          <p:nvPr/>
        </p:nvCxnSpPr>
        <p:spPr>
          <a:xfrm flipH="1" rot="-5400000">
            <a:off x="4522016" y="2191678"/>
            <a:ext cx="1141200" cy="1074600"/>
          </a:xfrm>
          <a:prstGeom prst="bentConnector3">
            <a:avLst>
              <a:gd fmla="val 49997" name="adj1"/>
            </a:avLst>
          </a:prstGeom>
          <a:noFill/>
          <a:ln cap="flat" cmpd="sng" w="28575">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200" name="Google Shape;1200;p59"/>
          <p:cNvCxnSpPr>
            <a:stCxn id="1195" idx="3"/>
            <a:endCxn id="1201" idx="0"/>
          </p:cNvCxnSpPr>
          <p:nvPr/>
        </p:nvCxnSpPr>
        <p:spPr>
          <a:xfrm>
            <a:off x="5046252" y="1919936"/>
            <a:ext cx="2753100" cy="1374900"/>
          </a:xfrm>
          <a:prstGeom prst="bentConnector2">
            <a:avLst/>
          </a:prstGeom>
          <a:noFill/>
          <a:ln cap="flat" cmpd="sng" w="28575">
            <a:solidFill>
              <a:schemeClr val="dk1"/>
            </a:solidFill>
            <a:prstDash val="solid"/>
            <a:round/>
            <a:headEnd len="sm" w="sm" type="none"/>
            <a:tailEnd len="sm" w="sm" type="none"/>
          </a:ln>
          <a:effectLst>
            <a:outerShdw blurRad="40000" rotWithShape="0" dir="5400000" dist="20000">
              <a:srgbClr val="000000">
                <a:alpha val="37647"/>
              </a:srgbClr>
            </a:outerShdw>
          </a:effectLst>
        </p:spPr>
      </p:cxnSp>
      <p:sp>
        <p:nvSpPr>
          <p:cNvPr id="1195" name="Google Shape;1195;p59"/>
          <p:cNvSpPr/>
          <p:nvPr/>
        </p:nvSpPr>
        <p:spPr>
          <a:xfrm>
            <a:off x="4064381" y="1681494"/>
            <a:ext cx="981871" cy="476884"/>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59"/>
          <p:cNvSpPr/>
          <p:nvPr/>
        </p:nvSpPr>
        <p:spPr>
          <a:xfrm>
            <a:off x="2574173" y="3301841"/>
            <a:ext cx="1853700" cy="393600"/>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6" name="Google Shape;1196;p59"/>
          <p:cNvSpPr/>
          <p:nvPr/>
        </p:nvSpPr>
        <p:spPr>
          <a:xfrm>
            <a:off x="257216" y="3312142"/>
            <a:ext cx="2035800" cy="646200"/>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199" name="Google Shape;1199;p59"/>
          <p:cNvSpPr/>
          <p:nvPr/>
        </p:nvSpPr>
        <p:spPr>
          <a:xfrm>
            <a:off x="4823161" y="3299501"/>
            <a:ext cx="1613700" cy="393600"/>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201" name="Google Shape;1201;p59"/>
          <p:cNvSpPr/>
          <p:nvPr/>
        </p:nvSpPr>
        <p:spPr>
          <a:xfrm>
            <a:off x="6744407" y="3294814"/>
            <a:ext cx="2109900" cy="408900"/>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203" name="Google Shape;1203;p59"/>
          <p:cNvSpPr/>
          <p:nvPr/>
        </p:nvSpPr>
        <p:spPr>
          <a:xfrm>
            <a:off x="330853" y="4463630"/>
            <a:ext cx="8499342" cy="637309"/>
          </a:xfrm>
          <a:prstGeom prst="rect">
            <a:avLst/>
          </a:prstGeom>
          <a:noFill/>
          <a:ln cap="flat" cmpd="sng" w="28575">
            <a:solidFill>
              <a:schemeClr val="dk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4" name="Google Shape;1204;p59"/>
          <p:cNvSpPr txBox="1"/>
          <p:nvPr/>
        </p:nvSpPr>
        <p:spPr>
          <a:xfrm>
            <a:off x="1705706" y="4595831"/>
            <a:ext cx="574963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800">
                <a:solidFill>
                  <a:schemeClr val="dk1"/>
                </a:solidFill>
                <a:latin typeface="EB Garamond"/>
                <a:ea typeface="EB Garamond"/>
                <a:cs typeface="EB Garamond"/>
                <a:sym typeface="EB Garamond"/>
              </a:rPr>
              <a:t>INTERNATIONAL COOPERATION</a:t>
            </a:r>
            <a:endParaRPr b="1" sz="1800">
              <a:solidFill>
                <a:schemeClr val="dk1"/>
              </a:solidFill>
              <a:latin typeface="EB Garamond"/>
              <a:ea typeface="EB Garamond"/>
              <a:cs typeface="EB Garamond"/>
              <a:sym typeface="EB Garamond"/>
            </a:endParaRPr>
          </a:p>
        </p:txBody>
      </p:sp>
      <p:cxnSp>
        <p:nvCxnSpPr>
          <p:cNvPr id="1205" name="Google Shape;1205;p59"/>
          <p:cNvCxnSpPr>
            <a:stCxn id="1196" idx="2"/>
          </p:cNvCxnSpPr>
          <p:nvPr/>
        </p:nvCxnSpPr>
        <p:spPr>
          <a:xfrm>
            <a:off x="1275116" y="3958342"/>
            <a:ext cx="0" cy="502200"/>
          </a:xfrm>
          <a:prstGeom prst="straightConnector1">
            <a:avLst/>
          </a:prstGeom>
          <a:noFill/>
          <a:ln cap="flat" cmpd="sng" w="28575">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06" name="Google Shape;1206;p59"/>
          <p:cNvCxnSpPr>
            <a:stCxn id="1202" idx="2"/>
          </p:cNvCxnSpPr>
          <p:nvPr/>
        </p:nvCxnSpPr>
        <p:spPr>
          <a:xfrm>
            <a:off x="3501023" y="3695441"/>
            <a:ext cx="12000" cy="755100"/>
          </a:xfrm>
          <a:prstGeom prst="straightConnector1">
            <a:avLst/>
          </a:prstGeom>
          <a:noFill/>
          <a:ln cap="flat" cmpd="sng" w="28575">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07" name="Google Shape;1207;p59"/>
          <p:cNvCxnSpPr>
            <a:stCxn id="1199" idx="2"/>
          </p:cNvCxnSpPr>
          <p:nvPr/>
        </p:nvCxnSpPr>
        <p:spPr>
          <a:xfrm>
            <a:off x="5630011" y="3693101"/>
            <a:ext cx="0" cy="739800"/>
          </a:xfrm>
          <a:prstGeom prst="straightConnector1">
            <a:avLst/>
          </a:prstGeom>
          <a:noFill/>
          <a:ln cap="flat" cmpd="sng" w="28575">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208" name="Google Shape;1208;p59"/>
          <p:cNvCxnSpPr>
            <a:stCxn id="1201" idx="2"/>
          </p:cNvCxnSpPr>
          <p:nvPr/>
        </p:nvCxnSpPr>
        <p:spPr>
          <a:xfrm>
            <a:off x="7799357" y="3703714"/>
            <a:ext cx="0" cy="739800"/>
          </a:xfrm>
          <a:prstGeom prst="straightConnector1">
            <a:avLst/>
          </a:prstGeom>
          <a:noFill/>
          <a:ln cap="flat" cmpd="sng" w="28575">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209" name="Google Shape;1209;p59"/>
          <p:cNvSpPr txBox="1"/>
          <p:nvPr/>
        </p:nvSpPr>
        <p:spPr>
          <a:xfrm>
            <a:off x="5637717" y="2025942"/>
            <a:ext cx="2067244"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rgbClr val="CCCCCC"/>
                </a:solidFill>
                <a:latin typeface="EB Garamond"/>
                <a:ea typeface="EB Garamond"/>
                <a:cs typeface="EB Garamond"/>
                <a:sym typeface="EB Garamond"/>
              </a:rPr>
              <a:t>Adenle, A. A. (2012). Failure to achieve 2010 biodiversity’s target in developing countries: How can conservation help? </a:t>
            </a:r>
            <a:r>
              <a:rPr i="1" lang="en-GB" sz="1000">
                <a:solidFill>
                  <a:srgbClr val="CCCCCC"/>
                </a:solidFill>
                <a:latin typeface="EB Garamond"/>
                <a:ea typeface="EB Garamond"/>
                <a:cs typeface="EB Garamond"/>
                <a:sym typeface="EB Garamond"/>
              </a:rPr>
              <a:t>Biodiversity and Conservation</a:t>
            </a:r>
            <a:r>
              <a:rPr lang="en-GB" sz="1000">
                <a:solidFill>
                  <a:srgbClr val="CCCCCC"/>
                </a:solidFill>
                <a:latin typeface="EB Garamond"/>
                <a:ea typeface="EB Garamond"/>
                <a:cs typeface="EB Garamond"/>
                <a:sym typeface="EB Garamond"/>
              </a:rPr>
              <a:t>, </a:t>
            </a:r>
            <a:r>
              <a:rPr i="1" lang="en-GB" sz="1000">
                <a:solidFill>
                  <a:srgbClr val="CCCCCC"/>
                </a:solidFill>
                <a:latin typeface="EB Garamond"/>
                <a:ea typeface="EB Garamond"/>
                <a:cs typeface="EB Garamond"/>
                <a:sym typeface="EB Garamond"/>
              </a:rPr>
              <a:t>21</a:t>
            </a:r>
            <a:r>
              <a:rPr lang="en-GB" sz="1000">
                <a:solidFill>
                  <a:srgbClr val="CCCCCC"/>
                </a:solidFill>
                <a:latin typeface="EB Garamond"/>
                <a:ea typeface="EB Garamond"/>
                <a:cs typeface="EB Garamond"/>
                <a:sym typeface="EB Garamond"/>
              </a:rPr>
              <a:t>(10), 2435–2442.</a:t>
            </a:r>
            <a:endParaRPr sz="1000">
              <a:solidFill>
                <a:srgbClr val="CCCCCC"/>
              </a:solidFill>
              <a:latin typeface="EB Garamond"/>
              <a:ea typeface="EB Garamond"/>
              <a:cs typeface="EB Garamond"/>
              <a:sym typeface="EB Garamond"/>
            </a:endParaRPr>
          </a:p>
        </p:txBody>
      </p:sp>
      <p:sp>
        <p:nvSpPr>
          <p:cNvPr id="1210" name="Google Shape;1210;p59"/>
          <p:cNvSpPr txBox="1"/>
          <p:nvPr/>
        </p:nvSpPr>
        <p:spPr>
          <a:xfrm>
            <a:off x="1317115" y="2056072"/>
            <a:ext cx="2123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rgbClr val="CCCCCC"/>
                </a:solidFill>
                <a:latin typeface="EB Garamond"/>
                <a:ea typeface="EB Garamond"/>
                <a:cs typeface="EB Garamond"/>
                <a:sym typeface="EB Garamond"/>
              </a:rPr>
              <a:t>Richerzhagen, C. (2011). Effective governance of access and benefit-sharing under the Convention on Biological Diversity. </a:t>
            </a:r>
            <a:r>
              <a:rPr i="1" lang="en-GB" sz="1000">
                <a:solidFill>
                  <a:srgbClr val="CCCCCC"/>
                </a:solidFill>
                <a:latin typeface="EB Garamond"/>
                <a:ea typeface="EB Garamond"/>
                <a:cs typeface="EB Garamond"/>
                <a:sym typeface="EB Garamond"/>
              </a:rPr>
              <a:t>Biodiversity and Conservation</a:t>
            </a:r>
            <a:r>
              <a:rPr lang="en-GB" sz="1000">
                <a:solidFill>
                  <a:srgbClr val="CCCCCC"/>
                </a:solidFill>
                <a:latin typeface="EB Garamond"/>
                <a:ea typeface="EB Garamond"/>
                <a:cs typeface="EB Garamond"/>
                <a:sym typeface="EB Garamond"/>
              </a:rPr>
              <a:t>, </a:t>
            </a:r>
            <a:r>
              <a:rPr i="1" lang="en-GB" sz="1000">
                <a:solidFill>
                  <a:srgbClr val="CCCCCC"/>
                </a:solidFill>
                <a:latin typeface="EB Garamond"/>
                <a:ea typeface="EB Garamond"/>
                <a:cs typeface="EB Garamond"/>
                <a:sym typeface="EB Garamond"/>
              </a:rPr>
              <a:t>20</a:t>
            </a:r>
            <a:r>
              <a:rPr lang="en-GB" sz="1000">
                <a:solidFill>
                  <a:srgbClr val="CCCCCC"/>
                </a:solidFill>
                <a:latin typeface="EB Garamond"/>
                <a:ea typeface="EB Garamond"/>
                <a:cs typeface="EB Garamond"/>
                <a:sym typeface="EB Garamond"/>
              </a:rPr>
              <a:t>(10), 2243–2261.</a:t>
            </a:r>
            <a:endParaRPr sz="1000">
              <a:solidFill>
                <a:srgbClr val="CCCCCC"/>
              </a:solidFill>
              <a:latin typeface="EB Garamond"/>
              <a:ea typeface="EB Garamond"/>
              <a:cs typeface="EB Garamond"/>
              <a:sym typeface="EB Garamond"/>
            </a:endParaRPr>
          </a:p>
        </p:txBody>
      </p:sp>
      <p:sp>
        <p:nvSpPr>
          <p:cNvPr id="1211" name="Google Shape;1211;p59"/>
          <p:cNvSpPr/>
          <p:nvPr/>
        </p:nvSpPr>
        <p:spPr>
          <a:xfrm>
            <a:off x="566076" y="5203473"/>
            <a:ext cx="62961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000">
                <a:solidFill>
                  <a:srgbClr val="CCCCCC"/>
                </a:solidFill>
                <a:latin typeface="EB Garamond"/>
                <a:ea typeface="EB Garamond"/>
                <a:cs typeface="EB Garamond"/>
                <a:sym typeface="EB Garamond"/>
              </a:rPr>
              <a:t>Lu, Y., Nakicenovic, N., Visbeck, M., &amp; Stevance, A.-S. (2015). Policy: Five priorities for the UN Sustainable Development Goals. </a:t>
            </a:r>
            <a:r>
              <a:rPr i="1" lang="en-GB" sz="1000">
                <a:solidFill>
                  <a:srgbClr val="CCCCCC"/>
                </a:solidFill>
                <a:latin typeface="EB Garamond"/>
                <a:ea typeface="EB Garamond"/>
                <a:cs typeface="EB Garamond"/>
                <a:sym typeface="EB Garamond"/>
              </a:rPr>
              <a:t>Nature</a:t>
            </a:r>
            <a:r>
              <a:rPr lang="en-GB" sz="1000">
                <a:solidFill>
                  <a:srgbClr val="CCCCCC"/>
                </a:solidFill>
                <a:latin typeface="EB Garamond"/>
                <a:ea typeface="EB Garamond"/>
                <a:cs typeface="EB Garamond"/>
                <a:sym typeface="EB Garamond"/>
              </a:rPr>
              <a:t>, </a:t>
            </a:r>
            <a:r>
              <a:rPr i="1" lang="en-GB" sz="1000">
                <a:solidFill>
                  <a:srgbClr val="CCCCCC"/>
                </a:solidFill>
                <a:latin typeface="EB Garamond"/>
                <a:ea typeface="EB Garamond"/>
                <a:cs typeface="EB Garamond"/>
                <a:sym typeface="EB Garamond"/>
              </a:rPr>
              <a:t>520</a:t>
            </a:r>
            <a:r>
              <a:rPr lang="en-GB" sz="1000">
                <a:solidFill>
                  <a:srgbClr val="CCCCCC"/>
                </a:solidFill>
                <a:latin typeface="EB Garamond"/>
                <a:ea typeface="EB Garamond"/>
                <a:cs typeface="EB Garamond"/>
                <a:sym typeface="EB Garamond"/>
              </a:rPr>
              <a:t>(7548), 432–433. https://doi.org/10.1038/520432a</a:t>
            </a:r>
            <a:endParaRPr sz="1000">
              <a:solidFill>
                <a:srgbClr val="B7B7B7"/>
              </a:solidFill>
              <a:latin typeface="EB Garamond"/>
              <a:ea typeface="EB Garamond"/>
              <a:cs typeface="EB Garamond"/>
              <a:sym typeface="EB Garamond"/>
            </a:endParaRPr>
          </a:p>
        </p:txBody>
      </p:sp>
      <p:sp>
        <p:nvSpPr>
          <p:cNvPr id="1212" name="Google Shape;1212;p59"/>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60"/>
          <p:cNvPicPr preferRelativeResize="0"/>
          <p:nvPr/>
        </p:nvPicPr>
        <p:blipFill rotWithShape="1">
          <a:blip r:embed="rId3">
            <a:alphaModFix/>
          </a:blip>
          <a:srcRect b="0" l="0" r="0" t="0"/>
          <a:stretch/>
        </p:blipFill>
        <p:spPr>
          <a:xfrm>
            <a:off x="0" y="1255010"/>
            <a:ext cx="9144000" cy="4917319"/>
          </a:xfrm>
          <a:prstGeom prst="rect">
            <a:avLst/>
          </a:prstGeom>
          <a:noFill/>
          <a:ln>
            <a:noFill/>
          </a:ln>
        </p:spPr>
      </p:pic>
      <p:sp>
        <p:nvSpPr>
          <p:cNvPr id="1218" name="Google Shape;1218;p60"/>
          <p:cNvSpPr txBox="1"/>
          <p:nvPr>
            <p:ph type="title"/>
          </p:nvPr>
        </p:nvSpPr>
        <p:spPr>
          <a:xfrm>
            <a:off x="288521" y="305420"/>
            <a:ext cx="8581043" cy="567416"/>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200"/>
              <a:buFont typeface="Arial"/>
              <a:buNone/>
            </a:pPr>
            <a:r>
              <a:rPr lang="en-GB" sz="2500">
                <a:latin typeface="EB Garamond"/>
                <a:ea typeface="EB Garamond"/>
                <a:cs typeface="EB Garamond"/>
                <a:sym typeface="EB Garamond"/>
              </a:rPr>
              <a:t>Reasons of failure: science and politics</a:t>
            </a:r>
            <a:endParaRPr sz="2500">
              <a:latin typeface="EB Garamond"/>
              <a:ea typeface="EB Garamond"/>
              <a:cs typeface="EB Garamond"/>
              <a:sym typeface="EB Garamond"/>
            </a:endParaRPr>
          </a:p>
        </p:txBody>
      </p:sp>
      <p:sp>
        <p:nvSpPr>
          <p:cNvPr id="1219" name="Google Shape;1219;p60"/>
          <p:cNvSpPr txBox="1"/>
          <p:nvPr>
            <p:ph idx="1" type="body"/>
          </p:nvPr>
        </p:nvSpPr>
        <p:spPr>
          <a:xfrm>
            <a:off x="0" y="1255011"/>
            <a:ext cx="9144000" cy="4917318"/>
          </a:xfrm>
          <a:prstGeom prst="rect">
            <a:avLst/>
          </a:prstGeom>
          <a:gradFill>
            <a:gsLst>
              <a:gs pos="0">
                <a:srgbClr val="000000">
                  <a:alpha val="10980"/>
                </a:srgbClr>
              </a:gs>
              <a:gs pos="100000">
                <a:srgbClr val="000000">
                  <a:alpha val="12941"/>
                </a:srgbClr>
              </a:gs>
            </a:gsLst>
            <a:path path="circle">
              <a:fillToRect b="50%" l="50%" r="50%" t="50%"/>
            </a:path>
            <a:tileRect/>
          </a:gradFill>
          <a:ln>
            <a:noFill/>
          </a:ln>
        </p:spPr>
        <p:txBody>
          <a:bodyPr anchorCtr="0" anchor="t" bIns="45700" lIns="91425" spcFirstLastPara="1" rIns="91425" wrap="square" tIns="45700">
            <a:noAutofit/>
          </a:bodyPr>
          <a:lstStyle/>
          <a:p>
            <a:pPr indent="0" lvl="0" marL="0" rtl="0" algn="just">
              <a:spcBef>
                <a:spcPts val="440"/>
              </a:spcBef>
              <a:spcAft>
                <a:spcPts val="0"/>
              </a:spcAft>
              <a:buClr>
                <a:schemeClr val="dk1"/>
              </a:buClr>
              <a:buSzPts val="2200"/>
              <a:buNone/>
            </a:pPr>
            <a:r>
              <a:t/>
            </a:r>
            <a:endParaRPr/>
          </a:p>
          <a:p>
            <a:pPr indent="0" lvl="0" marL="0" rtl="0" algn="just">
              <a:spcBef>
                <a:spcPts val="440"/>
              </a:spcBef>
              <a:spcAft>
                <a:spcPts val="0"/>
              </a:spcAft>
              <a:buClr>
                <a:schemeClr val="dk1"/>
              </a:buClr>
              <a:buSzPts val="2200"/>
              <a:buNone/>
            </a:pPr>
            <a:r>
              <a:t/>
            </a:r>
            <a:endParaRPr/>
          </a:p>
          <a:p>
            <a:pPr indent="0" lvl="0" marL="0" rtl="0" algn="just">
              <a:spcBef>
                <a:spcPts val="460"/>
              </a:spcBef>
              <a:spcAft>
                <a:spcPts val="0"/>
              </a:spcAft>
              <a:buClr>
                <a:schemeClr val="lt1"/>
              </a:buClr>
              <a:buSzPts val="2300"/>
              <a:buNone/>
            </a:pPr>
            <a:r>
              <a:rPr lang="en-GB" sz="2400" u="sng">
                <a:solidFill>
                  <a:schemeClr val="lt1"/>
                </a:solidFill>
                <a:latin typeface="EB Garamond"/>
                <a:ea typeface="EB Garamond"/>
                <a:cs typeface="EB Garamond"/>
                <a:sym typeface="EB Garamond"/>
              </a:rPr>
              <a:t>Failures with regard to the implementation of the Strategic Plan are in many cases not rooted in the Plan itself but in </a:t>
            </a:r>
            <a:r>
              <a:rPr b="1" lang="en-GB" sz="2400" u="sng">
                <a:solidFill>
                  <a:srgbClr val="FFFF00"/>
                </a:solidFill>
                <a:latin typeface="EB Garamond"/>
                <a:ea typeface="EB Garamond"/>
                <a:cs typeface="EB Garamond"/>
                <a:sym typeface="EB Garamond"/>
              </a:rPr>
              <a:t>strong forces</a:t>
            </a:r>
            <a:r>
              <a:rPr lang="en-GB" sz="2400" u="sng">
                <a:solidFill>
                  <a:srgbClr val="FFFF00"/>
                </a:solidFill>
                <a:latin typeface="EB Garamond"/>
                <a:ea typeface="EB Garamond"/>
                <a:cs typeface="EB Garamond"/>
                <a:sym typeface="EB Garamond"/>
              </a:rPr>
              <a:t> </a:t>
            </a:r>
            <a:r>
              <a:rPr lang="en-GB" sz="2400" u="sng">
                <a:solidFill>
                  <a:schemeClr val="lt1"/>
                </a:solidFill>
                <a:latin typeface="EB Garamond"/>
                <a:ea typeface="EB Garamond"/>
                <a:cs typeface="EB Garamond"/>
                <a:sym typeface="EB Garamond"/>
              </a:rPr>
              <a:t>and </a:t>
            </a:r>
            <a:r>
              <a:rPr b="1" lang="en-GB" sz="2400" u="sng">
                <a:solidFill>
                  <a:srgbClr val="FFFF00"/>
                </a:solidFill>
                <a:latin typeface="EB Garamond"/>
                <a:ea typeface="EB Garamond"/>
                <a:cs typeface="EB Garamond"/>
                <a:sym typeface="EB Garamond"/>
              </a:rPr>
              <a:t>power relations</a:t>
            </a:r>
            <a:r>
              <a:rPr lang="en-GB" sz="2400" u="sng">
                <a:solidFill>
                  <a:srgbClr val="FFFF00"/>
                </a:solidFill>
                <a:latin typeface="EB Garamond"/>
                <a:ea typeface="EB Garamond"/>
                <a:cs typeface="EB Garamond"/>
                <a:sym typeface="EB Garamond"/>
              </a:rPr>
              <a:t> </a:t>
            </a:r>
            <a:r>
              <a:rPr lang="en-GB" sz="2400" u="sng">
                <a:solidFill>
                  <a:schemeClr val="lt1"/>
                </a:solidFill>
                <a:latin typeface="EB Garamond"/>
                <a:ea typeface="EB Garamond"/>
                <a:cs typeface="EB Garamond"/>
                <a:sym typeface="EB Garamond"/>
              </a:rPr>
              <a:t>that exist independently of the CBD</a:t>
            </a:r>
            <a:endParaRPr sz="2400">
              <a:latin typeface="EB Garamond"/>
              <a:ea typeface="EB Garamond"/>
              <a:cs typeface="EB Garamond"/>
              <a:sym typeface="EB Garamond"/>
            </a:endParaRPr>
          </a:p>
          <a:p>
            <a:pPr indent="0" lvl="0" marL="0" rtl="0" algn="ctr">
              <a:spcBef>
                <a:spcPts val="440"/>
              </a:spcBef>
              <a:spcAft>
                <a:spcPts val="0"/>
              </a:spcAft>
              <a:buClr>
                <a:schemeClr val="dk1"/>
              </a:buClr>
              <a:buSzPts val="2200"/>
              <a:buNone/>
            </a:pPr>
            <a:r>
              <a:t/>
            </a:r>
            <a:endParaRPr u="sng">
              <a:solidFill>
                <a:schemeClr val="lt1"/>
              </a:solidFill>
            </a:endParaRPr>
          </a:p>
          <a:p>
            <a:pPr indent="0" lvl="0" marL="0" rtl="0" algn="ctr">
              <a:spcBef>
                <a:spcPts val="440"/>
              </a:spcBef>
              <a:spcAft>
                <a:spcPts val="0"/>
              </a:spcAft>
              <a:buClr>
                <a:schemeClr val="dk1"/>
              </a:buClr>
              <a:buSzPts val="2200"/>
              <a:buNone/>
            </a:pPr>
            <a:r>
              <a:t/>
            </a:r>
            <a:endParaRPr u="sng">
              <a:solidFill>
                <a:schemeClr val="lt1"/>
              </a:solidFill>
            </a:endParaRPr>
          </a:p>
          <a:p>
            <a:pPr indent="0" lvl="0" marL="0" rtl="0" algn="ctr">
              <a:spcBef>
                <a:spcPts val="440"/>
              </a:spcBef>
              <a:spcAft>
                <a:spcPts val="0"/>
              </a:spcAft>
              <a:buClr>
                <a:schemeClr val="dk1"/>
              </a:buClr>
              <a:buSzPts val="2200"/>
              <a:buNone/>
            </a:pPr>
            <a:r>
              <a:t/>
            </a:r>
            <a:endParaRPr u="sng">
              <a:solidFill>
                <a:schemeClr val="lt1"/>
              </a:solidFill>
            </a:endParaRPr>
          </a:p>
          <a:p>
            <a:pPr indent="0" lvl="0" marL="0" rtl="0" algn="l">
              <a:spcBef>
                <a:spcPts val="440"/>
              </a:spcBef>
              <a:spcAft>
                <a:spcPts val="0"/>
              </a:spcAft>
              <a:buClr>
                <a:schemeClr val="dk1"/>
              </a:buClr>
              <a:buSzPts val="2200"/>
              <a:buNone/>
            </a:pPr>
            <a:r>
              <a:t/>
            </a:r>
            <a:endParaRPr u="sng">
              <a:solidFill>
                <a:schemeClr val="lt1"/>
              </a:solidFill>
            </a:endParaRPr>
          </a:p>
          <a:p>
            <a:pPr indent="0" lvl="0" marL="0" rtl="0" algn="l">
              <a:spcBef>
                <a:spcPts val="440"/>
              </a:spcBef>
              <a:spcAft>
                <a:spcPts val="0"/>
              </a:spcAft>
              <a:buClr>
                <a:schemeClr val="dk1"/>
              </a:buClr>
              <a:buSzPts val="2200"/>
              <a:buNone/>
            </a:pPr>
            <a:r>
              <a:t/>
            </a:r>
            <a:endParaRPr u="sng">
              <a:solidFill>
                <a:schemeClr val="lt1"/>
              </a:solidFill>
            </a:endParaRPr>
          </a:p>
          <a:p>
            <a:pPr indent="0" lvl="0" marL="0" rtl="0" algn="r">
              <a:spcBef>
                <a:spcPts val="440"/>
              </a:spcBef>
              <a:spcAft>
                <a:spcPts val="0"/>
              </a:spcAft>
              <a:buClr>
                <a:schemeClr val="lt1"/>
              </a:buClr>
              <a:buSzPts val="2200"/>
              <a:buNone/>
            </a:pPr>
            <a:r>
              <a:rPr lang="en-GB" sz="2500" u="sng">
                <a:solidFill>
                  <a:schemeClr val="lt1"/>
                </a:solidFill>
                <a:latin typeface="EB Garamond"/>
                <a:ea typeface="EB Garamond"/>
                <a:cs typeface="EB Garamond"/>
                <a:sym typeface="EB Garamond"/>
              </a:rPr>
              <a:t>“the </a:t>
            </a:r>
            <a:r>
              <a:rPr b="1" lang="en-GB" sz="2500" u="sng">
                <a:solidFill>
                  <a:srgbClr val="FFFF00"/>
                </a:solidFill>
                <a:latin typeface="EB Garamond"/>
                <a:ea typeface="EB Garamond"/>
                <a:cs typeface="EB Garamond"/>
                <a:sym typeface="EB Garamond"/>
              </a:rPr>
              <a:t>political will</a:t>
            </a:r>
            <a:r>
              <a:rPr lang="en-GB" sz="2500" u="sng">
                <a:solidFill>
                  <a:srgbClr val="FFFF00"/>
                </a:solidFill>
                <a:latin typeface="EB Garamond"/>
                <a:ea typeface="EB Garamond"/>
                <a:cs typeface="EB Garamond"/>
                <a:sym typeface="EB Garamond"/>
              </a:rPr>
              <a:t> </a:t>
            </a:r>
            <a:r>
              <a:rPr lang="en-GB" sz="2500" u="sng">
                <a:solidFill>
                  <a:schemeClr val="lt1"/>
                </a:solidFill>
                <a:latin typeface="EB Garamond"/>
                <a:ea typeface="EB Garamond"/>
                <a:cs typeface="EB Garamond"/>
                <a:sym typeface="EB Garamond"/>
              </a:rPr>
              <a:t>is just not there” </a:t>
            </a:r>
            <a:br>
              <a:rPr lang="en-GB" sz="2500" u="sng">
                <a:solidFill>
                  <a:schemeClr val="lt1"/>
                </a:solidFill>
                <a:latin typeface="EB Garamond"/>
                <a:ea typeface="EB Garamond"/>
                <a:cs typeface="EB Garamond"/>
                <a:sym typeface="EB Garamond"/>
              </a:rPr>
            </a:br>
            <a:r>
              <a:rPr lang="en-GB" sz="2500" u="sng">
                <a:solidFill>
                  <a:schemeClr val="lt1"/>
                </a:solidFill>
                <a:latin typeface="EB Garamond"/>
                <a:ea typeface="EB Garamond"/>
                <a:cs typeface="EB Garamond"/>
                <a:sym typeface="EB Garamond"/>
              </a:rPr>
              <a:t>C. Sendashonga biologist and director of global policy at the IUCN</a:t>
            </a:r>
            <a:endParaRPr sz="2500" u="sng">
              <a:solidFill>
                <a:schemeClr val="lt1"/>
              </a:solidFill>
              <a:latin typeface="EB Garamond"/>
              <a:ea typeface="EB Garamond"/>
              <a:cs typeface="EB Garamond"/>
              <a:sym typeface="EB Garamond"/>
            </a:endParaRPr>
          </a:p>
          <a:p>
            <a:pPr indent="0" lvl="0" marL="0" rtl="0" algn="ctr">
              <a:spcBef>
                <a:spcPts val="440"/>
              </a:spcBef>
              <a:spcAft>
                <a:spcPts val="0"/>
              </a:spcAft>
              <a:buClr>
                <a:schemeClr val="dk1"/>
              </a:buClr>
              <a:buSzPts val="2200"/>
              <a:buNone/>
            </a:pPr>
            <a:r>
              <a:t/>
            </a:r>
            <a:endParaRPr>
              <a:solidFill>
                <a:schemeClr val="lt1"/>
              </a:solidFill>
            </a:endParaRPr>
          </a:p>
        </p:txBody>
      </p:sp>
      <p:sp>
        <p:nvSpPr>
          <p:cNvPr id="1220" name="Google Shape;1220;p60"/>
          <p:cNvSpPr/>
          <p:nvPr/>
        </p:nvSpPr>
        <p:spPr>
          <a:xfrm>
            <a:off x="152400" y="6317673"/>
            <a:ext cx="3061855" cy="387927"/>
          </a:xfrm>
          <a:prstGeom prst="rect">
            <a:avLst/>
          </a:prstGeom>
          <a:solidFill>
            <a:srgbClr val="728FA5"/>
          </a:solidFill>
          <a:ln cap="flat" cmpd="sng" w="9525">
            <a:solidFill>
              <a:srgbClr val="728F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